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en-US"/>
    </a:defPPr>
    <a:lvl1pPr marL="0" algn="l" defTabSz="3507730" rtl="0" eaLnBrk="1" latinLnBrk="0" hangingPunct="1">
      <a:defRPr sz="6905" kern="1200">
        <a:solidFill>
          <a:schemeClr val="tx1"/>
        </a:solidFill>
        <a:latin typeface="+mn-lt"/>
        <a:ea typeface="+mn-ea"/>
        <a:cs typeface="+mn-cs"/>
      </a:defRPr>
    </a:lvl1pPr>
    <a:lvl2pPr marL="1753865" algn="l" defTabSz="3507730" rtl="0" eaLnBrk="1" latinLnBrk="0" hangingPunct="1">
      <a:defRPr sz="6905" kern="1200">
        <a:solidFill>
          <a:schemeClr val="tx1"/>
        </a:solidFill>
        <a:latin typeface="+mn-lt"/>
        <a:ea typeface="+mn-ea"/>
        <a:cs typeface="+mn-cs"/>
      </a:defRPr>
    </a:lvl2pPr>
    <a:lvl3pPr marL="3507730" algn="l" defTabSz="3507730" rtl="0" eaLnBrk="1" latinLnBrk="0" hangingPunct="1">
      <a:defRPr sz="6905" kern="1200">
        <a:solidFill>
          <a:schemeClr val="tx1"/>
        </a:solidFill>
        <a:latin typeface="+mn-lt"/>
        <a:ea typeface="+mn-ea"/>
        <a:cs typeface="+mn-cs"/>
      </a:defRPr>
    </a:lvl3pPr>
    <a:lvl4pPr marL="5261595" algn="l" defTabSz="3507730" rtl="0" eaLnBrk="1" latinLnBrk="0" hangingPunct="1">
      <a:defRPr sz="6905" kern="1200">
        <a:solidFill>
          <a:schemeClr val="tx1"/>
        </a:solidFill>
        <a:latin typeface="+mn-lt"/>
        <a:ea typeface="+mn-ea"/>
        <a:cs typeface="+mn-cs"/>
      </a:defRPr>
    </a:lvl4pPr>
    <a:lvl5pPr marL="7015460" algn="l" defTabSz="3507730" rtl="0" eaLnBrk="1" latinLnBrk="0" hangingPunct="1">
      <a:defRPr sz="6905" kern="1200">
        <a:solidFill>
          <a:schemeClr val="tx1"/>
        </a:solidFill>
        <a:latin typeface="+mn-lt"/>
        <a:ea typeface="+mn-ea"/>
        <a:cs typeface="+mn-cs"/>
      </a:defRPr>
    </a:lvl5pPr>
    <a:lvl6pPr marL="8769325" algn="l" defTabSz="3507730" rtl="0" eaLnBrk="1" latinLnBrk="0" hangingPunct="1">
      <a:defRPr sz="6905" kern="1200">
        <a:solidFill>
          <a:schemeClr val="tx1"/>
        </a:solidFill>
        <a:latin typeface="+mn-lt"/>
        <a:ea typeface="+mn-ea"/>
        <a:cs typeface="+mn-cs"/>
      </a:defRPr>
    </a:lvl6pPr>
    <a:lvl7pPr marL="10523190" algn="l" defTabSz="3507730" rtl="0" eaLnBrk="1" latinLnBrk="0" hangingPunct="1">
      <a:defRPr sz="6905" kern="1200">
        <a:solidFill>
          <a:schemeClr val="tx1"/>
        </a:solidFill>
        <a:latin typeface="+mn-lt"/>
        <a:ea typeface="+mn-ea"/>
        <a:cs typeface="+mn-cs"/>
      </a:defRPr>
    </a:lvl7pPr>
    <a:lvl8pPr marL="12277054" algn="l" defTabSz="3507730" rtl="0" eaLnBrk="1" latinLnBrk="0" hangingPunct="1">
      <a:defRPr sz="6905" kern="1200">
        <a:solidFill>
          <a:schemeClr val="tx1"/>
        </a:solidFill>
        <a:latin typeface="+mn-lt"/>
        <a:ea typeface="+mn-ea"/>
        <a:cs typeface="+mn-cs"/>
      </a:defRPr>
    </a:lvl8pPr>
    <a:lvl9pPr marL="14030919" algn="l" defTabSz="3507730" rtl="0" eaLnBrk="1" latinLnBrk="0"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1">
          <p15:clr>
            <a:srgbClr val="A4A3A4"/>
          </p15:clr>
        </p15:guide>
        <p15:guide id="2" pos="95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0" d="100"/>
          <a:sy n="10" d="100"/>
        </p:scale>
        <p:origin x="1308" y="-744"/>
      </p:cViewPr>
      <p:guideLst>
        <p:guide orient="horz" pos="13481"/>
        <p:guide pos="95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7"/>
            <a:ext cx="25733931" cy="14902050"/>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C781F1-9A5E-4003-9273-72D14B48EDED}" type="datetimeFigureOut">
              <a:rPr lang="en-GB" smtClean="0"/>
              <a:t>23/11/2022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71B1692-723C-45DA-AFB7-36906D0BB69E}" type="slidenum">
              <a:rPr lang="en-GB" smtClean="0"/>
              <a:t>‹#›</a:t>
            </a:fld>
            <a:endParaRPr lang="en-GB" dirty="0"/>
          </a:p>
        </p:txBody>
      </p:sp>
    </p:spTree>
    <p:extLst>
      <p:ext uri="{BB962C8B-B14F-4D97-AF65-F5344CB8AC3E}">
        <p14:creationId xmlns:p14="http://schemas.microsoft.com/office/powerpoint/2010/main" val="1015490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C781F1-9A5E-4003-9273-72D14B48EDED}" type="datetimeFigureOut">
              <a:rPr lang="en-GB" smtClean="0"/>
              <a:t>23/11/2022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71B1692-723C-45DA-AFB7-36906D0BB69E}" type="slidenum">
              <a:rPr lang="en-GB" smtClean="0"/>
              <a:t>‹#›</a:t>
            </a:fld>
            <a:endParaRPr lang="en-GB" dirty="0"/>
          </a:p>
        </p:txBody>
      </p:sp>
    </p:spTree>
    <p:extLst>
      <p:ext uri="{BB962C8B-B14F-4D97-AF65-F5344CB8AC3E}">
        <p14:creationId xmlns:p14="http://schemas.microsoft.com/office/powerpoint/2010/main" val="1704173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C781F1-9A5E-4003-9273-72D14B48EDED}" type="datetimeFigureOut">
              <a:rPr lang="en-GB" smtClean="0"/>
              <a:t>23/11/2022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71B1692-723C-45DA-AFB7-36906D0BB69E}" type="slidenum">
              <a:rPr lang="en-GB" smtClean="0"/>
              <a:t>‹#›</a:t>
            </a:fld>
            <a:endParaRPr lang="en-GB" dirty="0"/>
          </a:p>
        </p:txBody>
      </p:sp>
    </p:spTree>
    <p:extLst>
      <p:ext uri="{BB962C8B-B14F-4D97-AF65-F5344CB8AC3E}">
        <p14:creationId xmlns:p14="http://schemas.microsoft.com/office/powerpoint/2010/main" val="1211970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C781F1-9A5E-4003-9273-72D14B48EDED}" type="datetimeFigureOut">
              <a:rPr lang="en-GB" smtClean="0"/>
              <a:t>23/11/2022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71B1692-723C-45DA-AFB7-36906D0BB69E}" type="slidenum">
              <a:rPr lang="en-GB" smtClean="0"/>
              <a:t>‹#›</a:t>
            </a:fld>
            <a:endParaRPr lang="en-GB" dirty="0"/>
          </a:p>
        </p:txBody>
      </p:sp>
    </p:spTree>
    <p:extLst>
      <p:ext uri="{BB962C8B-B14F-4D97-AF65-F5344CB8AC3E}">
        <p14:creationId xmlns:p14="http://schemas.microsoft.com/office/powerpoint/2010/main" val="4276864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2" cy="17805173"/>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2" cy="936332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C781F1-9A5E-4003-9273-72D14B48EDED}" type="datetimeFigureOut">
              <a:rPr lang="en-GB" smtClean="0"/>
              <a:t>23/11/2022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71B1692-723C-45DA-AFB7-36906D0BB69E}" type="slidenum">
              <a:rPr lang="en-GB" smtClean="0"/>
              <a:t>‹#›</a:t>
            </a:fld>
            <a:endParaRPr lang="en-GB" dirty="0"/>
          </a:p>
        </p:txBody>
      </p:sp>
    </p:spTree>
    <p:extLst>
      <p:ext uri="{BB962C8B-B14F-4D97-AF65-F5344CB8AC3E}">
        <p14:creationId xmlns:p14="http://schemas.microsoft.com/office/powerpoint/2010/main" val="2058781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2" y="11394521"/>
            <a:ext cx="12866965" cy="2715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7" y="11394521"/>
            <a:ext cx="12866965" cy="2715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C781F1-9A5E-4003-9273-72D14B48EDED}" type="datetimeFigureOut">
              <a:rPr lang="en-GB" smtClean="0"/>
              <a:t>23/11/2022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71B1692-723C-45DA-AFB7-36906D0BB69E}" type="slidenum">
              <a:rPr lang="en-GB" smtClean="0"/>
              <a:t>‹#›</a:t>
            </a:fld>
            <a:endParaRPr lang="en-GB" dirty="0"/>
          </a:p>
        </p:txBody>
      </p:sp>
    </p:spTree>
    <p:extLst>
      <p:ext uri="{BB962C8B-B14F-4D97-AF65-F5344CB8AC3E}">
        <p14:creationId xmlns:p14="http://schemas.microsoft.com/office/powerpoint/2010/main" val="1094659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4"/>
            <a:ext cx="26112372" cy="8273415"/>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4" name="Content Placeholder 3"/>
          <p:cNvSpPr>
            <a:spLocks noGrp="1"/>
          </p:cNvSpPr>
          <p:nvPr>
            <p:ph sz="half" idx="2"/>
          </p:nvPr>
        </p:nvSpPr>
        <p:spPr>
          <a:xfrm>
            <a:off x="2085368" y="15635265"/>
            <a:ext cx="12807832"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6" name="Content Placeholder 5"/>
          <p:cNvSpPr>
            <a:spLocks noGrp="1"/>
          </p:cNvSpPr>
          <p:nvPr>
            <p:ph sz="quarter" idx="4"/>
          </p:nvPr>
        </p:nvSpPr>
        <p:spPr>
          <a:xfrm>
            <a:off x="15326828" y="15635265"/>
            <a:ext cx="12870909"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C781F1-9A5E-4003-9273-72D14B48EDED}" type="datetimeFigureOut">
              <a:rPr lang="en-GB" smtClean="0"/>
              <a:t>23/11/2022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71B1692-723C-45DA-AFB7-36906D0BB69E}" type="slidenum">
              <a:rPr lang="en-GB" smtClean="0"/>
              <a:t>‹#›</a:t>
            </a:fld>
            <a:endParaRPr lang="en-GB" dirty="0"/>
          </a:p>
        </p:txBody>
      </p:sp>
    </p:spTree>
    <p:extLst>
      <p:ext uri="{BB962C8B-B14F-4D97-AF65-F5344CB8AC3E}">
        <p14:creationId xmlns:p14="http://schemas.microsoft.com/office/powerpoint/2010/main" val="6320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C781F1-9A5E-4003-9273-72D14B48EDED}" type="datetimeFigureOut">
              <a:rPr lang="en-GB" smtClean="0"/>
              <a:t>23/11/2022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71B1692-723C-45DA-AFB7-36906D0BB69E}" type="slidenum">
              <a:rPr lang="en-GB" smtClean="0"/>
              <a:t>‹#›</a:t>
            </a:fld>
            <a:endParaRPr lang="en-GB" dirty="0"/>
          </a:p>
        </p:txBody>
      </p:sp>
    </p:spTree>
    <p:extLst>
      <p:ext uri="{BB962C8B-B14F-4D97-AF65-F5344CB8AC3E}">
        <p14:creationId xmlns:p14="http://schemas.microsoft.com/office/powerpoint/2010/main" val="432986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C781F1-9A5E-4003-9273-72D14B48EDED}" type="datetimeFigureOut">
              <a:rPr lang="en-GB" smtClean="0"/>
              <a:t>23/11/2022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71B1692-723C-45DA-AFB7-36906D0BB69E}" type="slidenum">
              <a:rPr lang="en-GB" smtClean="0"/>
              <a:t>‹#›</a:t>
            </a:fld>
            <a:endParaRPr lang="en-GB" dirty="0"/>
          </a:p>
        </p:txBody>
      </p:sp>
    </p:spTree>
    <p:extLst>
      <p:ext uri="{BB962C8B-B14F-4D97-AF65-F5344CB8AC3E}">
        <p14:creationId xmlns:p14="http://schemas.microsoft.com/office/powerpoint/2010/main" val="3821375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5" y="2853585"/>
            <a:ext cx="9764544" cy="9987544"/>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5" y="12841130"/>
            <a:ext cx="9764544" cy="23789780"/>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34C781F1-9A5E-4003-9273-72D14B48EDED}" type="datetimeFigureOut">
              <a:rPr lang="en-GB" smtClean="0"/>
              <a:t>23/11/2022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71B1692-723C-45DA-AFB7-36906D0BB69E}" type="slidenum">
              <a:rPr lang="en-GB" smtClean="0"/>
              <a:t>‹#›</a:t>
            </a:fld>
            <a:endParaRPr lang="en-GB" dirty="0"/>
          </a:p>
        </p:txBody>
      </p:sp>
    </p:spTree>
    <p:extLst>
      <p:ext uri="{BB962C8B-B14F-4D97-AF65-F5344CB8AC3E}">
        <p14:creationId xmlns:p14="http://schemas.microsoft.com/office/powerpoint/2010/main" val="250577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5" y="2853585"/>
            <a:ext cx="9764544" cy="9987544"/>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dirty="0"/>
              <a:t>Click icon to add picture</a:t>
            </a:r>
          </a:p>
        </p:txBody>
      </p:sp>
      <p:sp>
        <p:nvSpPr>
          <p:cNvPr id="4" name="Text Placeholder 3"/>
          <p:cNvSpPr>
            <a:spLocks noGrp="1"/>
          </p:cNvSpPr>
          <p:nvPr>
            <p:ph type="body" sz="half" idx="2"/>
          </p:nvPr>
        </p:nvSpPr>
        <p:spPr>
          <a:xfrm>
            <a:off x="2085365" y="12841130"/>
            <a:ext cx="9764544" cy="23789780"/>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34C781F1-9A5E-4003-9273-72D14B48EDED}" type="datetimeFigureOut">
              <a:rPr lang="en-GB" smtClean="0"/>
              <a:t>23/11/2022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71B1692-723C-45DA-AFB7-36906D0BB69E}" type="slidenum">
              <a:rPr lang="en-GB" smtClean="0"/>
              <a:t>‹#›</a:t>
            </a:fld>
            <a:endParaRPr lang="en-GB" dirty="0"/>
          </a:p>
        </p:txBody>
      </p:sp>
    </p:spTree>
    <p:extLst>
      <p:ext uri="{BB962C8B-B14F-4D97-AF65-F5344CB8AC3E}">
        <p14:creationId xmlns:p14="http://schemas.microsoft.com/office/powerpoint/2010/main" val="2836530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4"/>
            <a:ext cx="26112372" cy="82734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1"/>
            <a:ext cx="26112372" cy="271585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2" y="39672757"/>
            <a:ext cx="6811923" cy="2278904"/>
          </a:xfrm>
          <a:prstGeom prst="rect">
            <a:avLst/>
          </a:prstGeom>
        </p:spPr>
        <p:txBody>
          <a:bodyPr vert="horz" lIns="91440" tIns="45720" rIns="91440" bIns="45720" rtlCol="0" anchor="ctr"/>
          <a:lstStyle>
            <a:lvl1pPr algn="l">
              <a:defRPr sz="5298">
                <a:solidFill>
                  <a:schemeClr val="tx1">
                    <a:tint val="75000"/>
                  </a:schemeClr>
                </a:solidFill>
              </a:defRPr>
            </a:lvl1pPr>
          </a:lstStyle>
          <a:p>
            <a:fld id="{34C781F1-9A5E-4003-9273-72D14B48EDED}" type="datetimeFigureOut">
              <a:rPr lang="en-GB" smtClean="0"/>
              <a:t>23/11/2022</a:t>
            </a:fld>
            <a:endParaRPr lang="en-GB" dirty="0"/>
          </a:p>
        </p:txBody>
      </p:sp>
      <p:sp>
        <p:nvSpPr>
          <p:cNvPr id="5" name="Footer Placeholder 4"/>
          <p:cNvSpPr>
            <a:spLocks noGrp="1"/>
          </p:cNvSpPr>
          <p:nvPr>
            <p:ph type="ftr" sz="quarter" idx="3"/>
          </p:nvPr>
        </p:nvSpPr>
        <p:spPr>
          <a:xfrm>
            <a:off x="10028665" y="39672757"/>
            <a:ext cx="10217884" cy="2278904"/>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21381869" y="39672757"/>
            <a:ext cx="6811923" cy="2278904"/>
          </a:xfrm>
          <a:prstGeom prst="rect">
            <a:avLst/>
          </a:prstGeom>
        </p:spPr>
        <p:txBody>
          <a:bodyPr vert="horz" lIns="91440" tIns="45720" rIns="91440" bIns="45720" rtlCol="0" anchor="ctr"/>
          <a:lstStyle>
            <a:lvl1pPr algn="r">
              <a:defRPr sz="5298">
                <a:solidFill>
                  <a:schemeClr val="tx1">
                    <a:tint val="75000"/>
                  </a:schemeClr>
                </a:solidFill>
              </a:defRPr>
            </a:lvl1pPr>
          </a:lstStyle>
          <a:p>
            <a:fld id="{771B1692-723C-45DA-AFB7-36906D0BB69E}" type="slidenum">
              <a:rPr lang="en-GB" smtClean="0"/>
              <a:t>‹#›</a:t>
            </a:fld>
            <a:endParaRPr lang="en-GB" dirty="0"/>
          </a:p>
        </p:txBody>
      </p:sp>
    </p:spTree>
    <p:extLst>
      <p:ext uri="{BB962C8B-B14F-4D97-AF65-F5344CB8AC3E}">
        <p14:creationId xmlns:p14="http://schemas.microsoft.com/office/powerpoint/2010/main" val="857914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 y="-73538"/>
            <a:ext cx="30234194" cy="2728247"/>
          </a:xfrm>
          <a:prstGeom prst="rect">
            <a:avLst/>
          </a:prstGeom>
          <a:solidFill>
            <a:srgbClr val="007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7200" dirty="0">
              <a:solidFill>
                <a:srgbClr val="0076B0"/>
              </a:solidFill>
            </a:endParaRPr>
          </a:p>
        </p:txBody>
      </p:sp>
      <p:sp>
        <p:nvSpPr>
          <p:cNvPr id="24" name="Rectangle 23"/>
          <p:cNvSpPr/>
          <p:nvPr/>
        </p:nvSpPr>
        <p:spPr>
          <a:xfrm>
            <a:off x="275027" y="-14946"/>
            <a:ext cx="23529109" cy="1754326"/>
          </a:xfrm>
          <a:prstGeom prst="rect">
            <a:avLst/>
          </a:prstGeom>
        </p:spPr>
        <p:txBody>
          <a:bodyPr wrap="square">
            <a:spAutoFit/>
          </a:bodyPr>
          <a:lstStyle/>
          <a:p>
            <a:r>
              <a:rPr lang="en-GB" sz="5400" dirty="0">
                <a:ln>
                  <a:solidFill>
                    <a:schemeClr val="bg1"/>
                  </a:solidFill>
                </a:ln>
                <a:solidFill>
                  <a:schemeClr val="bg1"/>
                </a:solidFill>
              </a:rPr>
              <a:t>Delays in transferring patients from prisons to secure psychiatric hospitals:</a:t>
            </a:r>
          </a:p>
          <a:p>
            <a:r>
              <a:rPr lang="en-GB" sz="5400" dirty="0">
                <a:ln>
                  <a:solidFill>
                    <a:schemeClr val="bg1"/>
                  </a:solidFill>
                </a:ln>
                <a:solidFill>
                  <a:schemeClr val="bg1"/>
                </a:solidFill>
              </a:rPr>
              <a:t>an international systematic review </a:t>
            </a:r>
          </a:p>
        </p:txBody>
      </p:sp>
      <p:sp>
        <p:nvSpPr>
          <p:cNvPr id="25" name="Rectangle 24"/>
          <p:cNvSpPr/>
          <p:nvPr/>
        </p:nvSpPr>
        <p:spPr>
          <a:xfrm>
            <a:off x="275027" y="1790384"/>
            <a:ext cx="24266869" cy="707886"/>
          </a:xfrm>
          <a:prstGeom prst="rect">
            <a:avLst/>
          </a:prstGeom>
        </p:spPr>
        <p:txBody>
          <a:bodyPr wrap="square">
            <a:spAutoFit/>
          </a:bodyPr>
          <a:lstStyle/>
          <a:p>
            <a:r>
              <a:rPr lang="en-GB" sz="4000" dirty="0">
                <a:solidFill>
                  <a:schemeClr val="bg1"/>
                </a:solidFill>
                <a:latin typeface="Arial" panose="020B0604020202020204" pitchFamily="34" charset="0"/>
              </a:rPr>
              <a:t>Christian Sales, Andrew Forrester, John Tully</a:t>
            </a:r>
            <a:endParaRPr lang="en-GB" sz="4000" dirty="0">
              <a:solidFill>
                <a:schemeClr val="bg1"/>
              </a:solidFill>
            </a:endParaRPr>
          </a:p>
        </p:txBody>
      </p:sp>
      <p:sp>
        <p:nvSpPr>
          <p:cNvPr id="13" name="Rectangle 12"/>
          <p:cNvSpPr/>
          <p:nvPr/>
        </p:nvSpPr>
        <p:spPr>
          <a:xfrm>
            <a:off x="331253" y="1921872"/>
            <a:ext cx="24266869" cy="830997"/>
          </a:xfrm>
          <a:prstGeom prst="rect">
            <a:avLst/>
          </a:prstGeom>
        </p:spPr>
        <p:txBody>
          <a:bodyPr wrap="square">
            <a:spAutoFit/>
          </a:bodyPr>
          <a:lstStyle/>
          <a:p>
            <a:endParaRPr lang="en-GB" sz="4800" dirty="0">
              <a:solidFill>
                <a:schemeClr val="bg1"/>
              </a:solidFill>
            </a:endParaRPr>
          </a:p>
        </p:txBody>
      </p:sp>
      <p:grpSp>
        <p:nvGrpSpPr>
          <p:cNvPr id="8" name="Group 7">
            <a:extLst>
              <a:ext uri="{FF2B5EF4-FFF2-40B4-BE49-F238E27FC236}">
                <a16:creationId xmlns:a16="http://schemas.microsoft.com/office/drawing/2014/main" id="{2C0A3441-0580-4A9B-9037-0A6FBE9B2439}"/>
              </a:ext>
            </a:extLst>
          </p:cNvPr>
          <p:cNvGrpSpPr/>
          <p:nvPr/>
        </p:nvGrpSpPr>
        <p:grpSpPr>
          <a:xfrm>
            <a:off x="104224" y="2790265"/>
            <a:ext cx="9588452" cy="15597820"/>
            <a:chOff x="219876" y="5979592"/>
            <a:chExt cx="9588452" cy="10783439"/>
          </a:xfrm>
        </p:grpSpPr>
        <p:sp>
          <p:nvSpPr>
            <p:cNvPr id="10" name="Rounded Rectangle 9"/>
            <p:cNvSpPr/>
            <p:nvPr/>
          </p:nvSpPr>
          <p:spPr>
            <a:xfrm>
              <a:off x="219876" y="5979592"/>
              <a:ext cx="9588452" cy="10269041"/>
            </a:xfrm>
            <a:prstGeom prst="roundRect">
              <a:avLst/>
            </a:prstGeom>
            <a:noFill/>
            <a:ln w="76200">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p:cNvSpPr txBox="1"/>
            <p:nvPr/>
          </p:nvSpPr>
          <p:spPr>
            <a:xfrm>
              <a:off x="356793" y="6812286"/>
              <a:ext cx="9434000" cy="9950745"/>
            </a:xfrm>
            <a:prstGeom prst="rect">
              <a:avLst/>
            </a:prstGeom>
            <a:noFill/>
            <a:ln>
              <a:noFill/>
            </a:ln>
          </p:spPr>
          <p:txBody>
            <a:bodyPr wrap="square" rtlCol="0">
              <a:spAutoFit/>
            </a:bodyPr>
            <a:lstStyle/>
            <a:p>
              <a:pPr marL="558800" indent="-558800">
                <a:buFont typeface="Arial" panose="020B0604020202020204" pitchFamily="34" charset="0"/>
                <a:buChar char="•"/>
              </a:pPr>
              <a:r>
                <a:rPr lang="en-GB" sz="3000" dirty="0">
                  <a:latin typeface="Arial" panose="020B0604020202020204" pitchFamily="34" charset="0"/>
                  <a:cs typeface="Arial" panose="020B0604020202020204" pitchFamily="34" charset="0"/>
                </a:rPr>
                <a:t>Throughout the world, nations apply different rules for the psychiatric treatment of prisoners with acute mental disorders</a:t>
              </a:r>
            </a:p>
            <a:p>
              <a:pPr marL="558800" indent="-558800">
                <a:buFont typeface="Arial" panose="020B0604020202020204" pitchFamily="34" charset="0"/>
                <a:buChar char="•"/>
              </a:pPr>
              <a:endParaRPr lang="en-GB" sz="3000" dirty="0">
                <a:latin typeface="Arial" panose="020B0604020202020204" pitchFamily="34" charset="0"/>
                <a:cs typeface="Arial" panose="020B0604020202020204" pitchFamily="34" charset="0"/>
              </a:endParaRPr>
            </a:p>
            <a:p>
              <a:pPr marL="558800" indent="-558800">
                <a:buFont typeface="Arial" panose="020B0604020202020204" pitchFamily="34" charset="0"/>
                <a:buChar char="•"/>
              </a:pPr>
              <a:r>
                <a:rPr lang="en-GB" sz="3000" dirty="0">
                  <a:latin typeface="Arial" panose="020B0604020202020204" pitchFamily="34" charset="0"/>
                  <a:cs typeface="Arial" panose="020B0604020202020204" pitchFamily="34" charset="0"/>
                </a:rPr>
                <a:t>Numerous international conventions and non-treaty instruments reference prisoners’ basic rights, including the right to the provision of healthcare / psychiatric services</a:t>
              </a:r>
              <a:r>
                <a:rPr lang="en-GB" sz="2800" baseline="30000" dirty="0">
                  <a:latin typeface="Arial" panose="020B0604020202020204" pitchFamily="34" charset="0"/>
                  <a:cs typeface="Arial" panose="020B0604020202020204" pitchFamily="34" charset="0"/>
                </a:rPr>
                <a:t>1,2,3,4</a:t>
              </a:r>
              <a:r>
                <a:rPr lang="en-GB" sz="3000" dirty="0">
                  <a:latin typeface="Arial" panose="020B0604020202020204" pitchFamily="34" charset="0"/>
                  <a:cs typeface="Arial" panose="020B0604020202020204" pitchFamily="34" charset="0"/>
                </a:rPr>
                <a:t>.</a:t>
              </a:r>
            </a:p>
            <a:p>
              <a:pPr marL="558800" indent="-558800">
                <a:buFont typeface="Arial" panose="020B0604020202020204" pitchFamily="34" charset="0"/>
                <a:buChar char="•"/>
              </a:pPr>
              <a:endParaRPr lang="en-GB" sz="3000" dirty="0">
                <a:latin typeface="Arial" panose="020B0604020202020204" pitchFamily="34" charset="0"/>
                <a:cs typeface="Arial" panose="020B0604020202020204" pitchFamily="34" charset="0"/>
              </a:endParaRPr>
            </a:p>
            <a:p>
              <a:pPr marL="558800" indent="-558800">
                <a:buFont typeface="Arial" panose="020B0604020202020204" pitchFamily="34" charset="0"/>
                <a:buChar char="•"/>
              </a:pPr>
              <a:r>
                <a:rPr lang="en-GB" sz="3000" dirty="0">
                  <a:latin typeface="Arial" panose="020B0604020202020204" pitchFamily="34" charset="0"/>
                  <a:cs typeface="Arial" panose="020B0604020202020204" pitchFamily="34" charset="0"/>
                </a:rPr>
                <a:t>A key over-arching principle is that of equivalence – people in prison should “enjoy the same standards or health care that are available in the community irrespective of their legal status”</a:t>
              </a:r>
            </a:p>
            <a:p>
              <a:pPr marL="558800" indent="-558800">
                <a:buFont typeface="Arial" panose="020B0604020202020204" pitchFamily="34" charset="0"/>
                <a:buChar char="•"/>
              </a:pPr>
              <a:endParaRPr lang="en-GB" sz="3000" dirty="0">
                <a:latin typeface="Arial" panose="020B0604020202020204" pitchFamily="34" charset="0"/>
                <a:cs typeface="Arial" panose="020B0604020202020204" pitchFamily="34" charset="0"/>
              </a:endParaRPr>
            </a:p>
            <a:p>
              <a:pPr marL="558800" indent="-558800">
                <a:buFont typeface="Arial" panose="020B0604020202020204" pitchFamily="34" charset="0"/>
                <a:buChar char="•"/>
              </a:pPr>
              <a:r>
                <a:rPr lang="en-GB" sz="3000" dirty="0">
                  <a:latin typeface="Arial" panose="020B0604020202020204" pitchFamily="34" charset="0"/>
                  <a:cs typeface="Arial" panose="020B0604020202020204" pitchFamily="34" charset="0"/>
                </a:rPr>
                <a:t>However, there isn’t a consistent approach to prisoners with acute mental health conditions</a:t>
              </a:r>
            </a:p>
            <a:p>
              <a:pPr marL="558800" indent="-558800">
                <a:buFont typeface="Arial" panose="020B0604020202020204" pitchFamily="34" charset="0"/>
                <a:buChar char="•"/>
              </a:pPr>
              <a:endParaRPr lang="en-GB" sz="3000" dirty="0">
                <a:latin typeface="Arial" panose="020B0604020202020204" pitchFamily="34" charset="0"/>
                <a:cs typeface="Arial" panose="020B0604020202020204" pitchFamily="34" charset="0"/>
              </a:endParaRPr>
            </a:p>
            <a:p>
              <a:pPr marL="558800" indent="-558800">
                <a:buFont typeface="Arial" panose="020B0604020202020204" pitchFamily="34" charset="0"/>
                <a:buChar char="•"/>
              </a:pPr>
              <a:r>
                <a:rPr lang="en-GB" sz="3000" dirty="0">
                  <a:latin typeface="Arial" panose="020B0604020202020204" pitchFamily="34" charset="0"/>
                  <a:cs typeface="Arial" panose="020B0604020202020204" pitchFamily="34" charset="0"/>
                </a:rPr>
                <a:t>While some jurisdictions allow for the involuntary treatment of those with mental illness inside prison, in many parts of the world, acute treatment can only be undertaken in hospitals</a:t>
              </a:r>
            </a:p>
            <a:p>
              <a:pPr marL="558800" indent="-558800">
                <a:buFont typeface="Arial" panose="020B0604020202020204" pitchFamily="34" charset="0"/>
                <a:buChar char="•"/>
              </a:pPr>
              <a:endParaRPr lang="en-GB" sz="3000" dirty="0">
                <a:latin typeface="Arial" panose="020B0604020202020204" pitchFamily="34" charset="0"/>
                <a:cs typeface="Arial" panose="020B0604020202020204" pitchFamily="34" charset="0"/>
              </a:endParaRPr>
            </a:p>
            <a:p>
              <a:pPr marL="558800" indent="-558800">
                <a:buFont typeface="Arial" panose="020B0604020202020204" pitchFamily="34" charset="0"/>
                <a:buChar char="•"/>
              </a:pPr>
              <a:r>
                <a:rPr lang="en-GB" sz="3000" dirty="0">
                  <a:latin typeface="Arial" panose="020B0604020202020204" pitchFamily="34" charset="0"/>
                  <a:cs typeface="Arial" panose="020B0604020202020204" pitchFamily="34" charset="0"/>
                </a:rPr>
                <a:t>Internationally, there appears to be no consensus about what a reasonable amount of time for transfer from prison is</a:t>
              </a:r>
            </a:p>
            <a:p>
              <a:pPr marL="558800" indent="-558800">
                <a:buFont typeface="Arial" panose="020B0604020202020204" pitchFamily="34" charset="0"/>
                <a:buChar char="•"/>
              </a:pPr>
              <a:endParaRPr lang="en-GB" sz="3000" dirty="0">
                <a:latin typeface="Arial" panose="020B0604020202020204" pitchFamily="34" charset="0"/>
                <a:cs typeface="Arial" panose="020B0604020202020204" pitchFamily="34" charset="0"/>
              </a:endParaRPr>
            </a:p>
            <a:p>
              <a:pPr marL="558800" indent="-558800">
                <a:buFont typeface="Arial" panose="020B0604020202020204" pitchFamily="34" charset="0"/>
                <a:buChar char="•"/>
              </a:pPr>
              <a:r>
                <a:rPr lang="en-GB" sz="3000" dirty="0">
                  <a:latin typeface="Arial" panose="020B0604020202020204" pitchFamily="34" charset="0"/>
                  <a:cs typeface="Arial" panose="020B0604020202020204" pitchFamily="34" charset="0"/>
                </a:rPr>
                <a:t>UN Standard Minimum Rules for the Treatment of Prisoners state people should receive “prompt access to medical attention in urgent cases”. </a:t>
              </a:r>
            </a:p>
            <a:p>
              <a:pPr marL="558800" indent="-558800">
                <a:buFont typeface="Arial" panose="020B0604020202020204" pitchFamily="34" charset="0"/>
                <a:buChar char="•"/>
              </a:pPr>
              <a:endParaRPr lang="en-GB" sz="3000" dirty="0">
                <a:latin typeface="Arial" panose="020B0604020202020204" pitchFamily="34" charset="0"/>
                <a:cs typeface="Arial" panose="020B0604020202020204" pitchFamily="34" charset="0"/>
              </a:endParaRPr>
            </a:p>
          </p:txBody>
        </p:sp>
        <p:sp>
          <p:nvSpPr>
            <p:cNvPr id="28" name="TextBox 27"/>
            <p:cNvSpPr txBox="1"/>
            <p:nvPr/>
          </p:nvSpPr>
          <p:spPr>
            <a:xfrm>
              <a:off x="1851542" y="5989544"/>
              <a:ext cx="6325120" cy="638337"/>
            </a:xfrm>
            <a:prstGeom prst="rect">
              <a:avLst/>
            </a:prstGeom>
            <a:noFill/>
            <a:ln>
              <a:noFill/>
            </a:ln>
          </p:spPr>
          <p:txBody>
            <a:bodyPr wrap="square" rtlCol="0">
              <a:spAutoFit/>
            </a:bodyPr>
            <a:lstStyle/>
            <a:p>
              <a:pPr algn="ctr"/>
              <a:r>
                <a:rPr lang="en-GB" sz="5400" b="1" u="sng" dirty="0">
                  <a:solidFill>
                    <a:srgbClr val="0076B0"/>
                  </a:solidFill>
                  <a:latin typeface="Arial" panose="020B0604020202020204" pitchFamily="34" charset="0"/>
                  <a:cs typeface="Arial" panose="020B0604020202020204" pitchFamily="34" charset="0"/>
                </a:rPr>
                <a:t>Background</a:t>
              </a:r>
            </a:p>
          </p:txBody>
        </p:sp>
      </p:grpSp>
      <p:grpSp>
        <p:nvGrpSpPr>
          <p:cNvPr id="14" name="Group 13">
            <a:extLst>
              <a:ext uri="{FF2B5EF4-FFF2-40B4-BE49-F238E27FC236}">
                <a16:creationId xmlns:a16="http://schemas.microsoft.com/office/drawing/2014/main" id="{0B9BEAC2-71C3-4DD2-A58A-6599DF0F492C}"/>
              </a:ext>
            </a:extLst>
          </p:cNvPr>
          <p:cNvGrpSpPr/>
          <p:nvPr/>
        </p:nvGrpSpPr>
        <p:grpSpPr>
          <a:xfrm>
            <a:off x="10123714" y="2922556"/>
            <a:ext cx="10295137" cy="4181446"/>
            <a:chOff x="288865" y="16853868"/>
            <a:chExt cx="9570917" cy="6160335"/>
          </a:xfrm>
        </p:grpSpPr>
        <p:sp>
          <p:nvSpPr>
            <p:cNvPr id="18" name="Rounded Rectangle 17"/>
            <p:cNvSpPr/>
            <p:nvPr/>
          </p:nvSpPr>
          <p:spPr>
            <a:xfrm>
              <a:off x="288865" y="16878522"/>
              <a:ext cx="9570917" cy="6135681"/>
            </a:xfrm>
            <a:prstGeom prst="roundRect">
              <a:avLst/>
            </a:prstGeom>
            <a:noFill/>
            <a:ln w="76200">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p:cNvSpPr txBox="1"/>
            <p:nvPr/>
          </p:nvSpPr>
          <p:spPr>
            <a:xfrm>
              <a:off x="3376428" y="16853868"/>
              <a:ext cx="3042133" cy="1360300"/>
            </a:xfrm>
            <a:prstGeom prst="rect">
              <a:avLst/>
            </a:prstGeom>
            <a:noFill/>
            <a:ln>
              <a:noFill/>
            </a:ln>
          </p:spPr>
          <p:txBody>
            <a:bodyPr wrap="square" rtlCol="0">
              <a:spAutoFit/>
            </a:bodyPr>
            <a:lstStyle/>
            <a:p>
              <a:pPr algn="ctr"/>
              <a:r>
                <a:rPr lang="en-GB" sz="5400" b="1" u="sng" dirty="0">
                  <a:solidFill>
                    <a:srgbClr val="0076B0"/>
                  </a:solidFill>
                  <a:latin typeface="Arial" panose="020B0604020202020204" pitchFamily="34" charset="0"/>
                  <a:cs typeface="Arial" panose="020B0604020202020204" pitchFamily="34" charset="0"/>
                </a:rPr>
                <a:t>Aim</a:t>
              </a:r>
            </a:p>
          </p:txBody>
        </p:sp>
        <p:sp>
          <p:nvSpPr>
            <p:cNvPr id="30" name="TextBox 29"/>
            <p:cNvSpPr txBox="1"/>
            <p:nvPr/>
          </p:nvSpPr>
          <p:spPr>
            <a:xfrm>
              <a:off x="338138" y="18269476"/>
              <a:ext cx="9410945" cy="4644211"/>
            </a:xfrm>
            <a:prstGeom prst="rect">
              <a:avLst/>
            </a:prstGeom>
            <a:noFill/>
            <a:ln>
              <a:noFill/>
            </a:ln>
          </p:spPr>
          <p:txBody>
            <a:bodyPr wrap="square" rtlCol="0">
              <a:spAutoFit/>
            </a:bodyPr>
            <a:lstStyle/>
            <a:p>
              <a:pPr marL="609600" indent="-609600">
                <a:buFont typeface="Arial" panose="020B0604020202020204" pitchFamily="34" charset="0"/>
                <a:buChar char="•"/>
              </a:pPr>
              <a:r>
                <a:rPr lang="en-GB" sz="3000" dirty="0">
                  <a:latin typeface="Arial" panose="020B0604020202020204" pitchFamily="34" charset="0"/>
                  <a:cs typeface="Arial" panose="020B0604020202020204" pitchFamily="34" charset="0"/>
                </a:rPr>
                <a:t>Despite awareness of the problem no systematic synthesis of the data has been completed.</a:t>
              </a:r>
            </a:p>
            <a:p>
              <a:pPr marL="1357313" lvl="1" indent="-609600">
                <a:buFont typeface="Arial" panose="020B0604020202020204" pitchFamily="34" charset="0"/>
                <a:buChar char="•"/>
              </a:pPr>
              <a:r>
                <a:rPr lang="en-GB" sz="3000" dirty="0">
                  <a:latin typeface="Arial" panose="020B0604020202020204" pitchFamily="34" charset="0"/>
                  <a:cs typeface="Arial" panose="020B0604020202020204" pitchFamily="34" charset="0"/>
                </a:rPr>
                <a:t>We performed an international review of studies quantifying waiting times from prison to secure psychiatric hospitals and exploring the reasons for delay.</a:t>
              </a:r>
              <a:endParaRPr lang="en-GB" sz="3600" dirty="0">
                <a:solidFill>
                  <a:schemeClr val="accent1">
                    <a:lumMod val="50000"/>
                  </a:schemeClr>
                </a:solidFill>
              </a:endParaRPr>
            </a:p>
          </p:txBody>
        </p:sp>
      </p:grpSp>
      <p:grpSp>
        <p:nvGrpSpPr>
          <p:cNvPr id="15" name="Group 14">
            <a:extLst>
              <a:ext uri="{FF2B5EF4-FFF2-40B4-BE49-F238E27FC236}">
                <a16:creationId xmlns:a16="http://schemas.microsoft.com/office/drawing/2014/main" id="{57801951-0E70-460A-A1F6-CA9821495CA8}"/>
              </a:ext>
            </a:extLst>
          </p:cNvPr>
          <p:cNvGrpSpPr/>
          <p:nvPr/>
        </p:nvGrpSpPr>
        <p:grpSpPr>
          <a:xfrm>
            <a:off x="126507" y="25459324"/>
            <a:ext cx="9663267" cy="12621009"/>
            <a:chOff x="-56000" y="23242517"/>
            <a:chExt cx="9663267" cy="16827462"/>
          </a:xfrm>
        </p:grpSpPr>
        <p:sp>
          <p:nvSpPr>
            <p:cNvPr id="33" name="Rounded Rectangle 32"/>
            <p:cNvSpPr/>
            <p:nvPr/>
          </p:nvSpPr>
          <p:spPr>
            <a:xfrm>
              <a:off x="-56000" y="23242517"/>
              <a:ext cx="9601474" cy="16827462"/>
            </a:xfrm>
            <a:prstGeom prst="roundRect">
              <a:avLst/>
            </a:prstGeom>
            <a:noFill/>
            <a:ln w="76200">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Box 33"/>
            <p:cNvSpPr txBox="1"/>
            <p:nvPr/>
          </p:nvSpPr>
          <p:spPr>
            <a:xfrm>
              <a:off x="1385870" y="23366381"/>
              <a:ext cx="7311291" cy="1231066"/>
            </a:xfrm>
            <a:prstGeom prst="rect">
              <a:avLst/>
            </a:prstGeom>
            <a:noFill/>
            <a:ln>
              <a:noFill/>
            </a:ln>
          </p:spPr>
          <p:txBody>
            <a:bodyPr wrap="square" rtlCol="0">
              <a:spAutoFit/>
            </a:bodyPr>
            <a:lstStyle/>
            <a:p>
              <a:pPr algn="ctr"/>
              <a:r>
                <a:rPr lang="en-GB" sz="5400" b="1" u="sng" dirty="0">
                  <a:solidFill>
                    <a:srgbClr val="0076B0"/>
                  </a:solidFill>
                  <a:latin typeface="Arial" panose="020B0604020202020204" pitchFamily="34" charset="0"/>
                  <a:cs typeface="Arial" panose="020B0604020202020204" pitchFamily="34" charset="0"/>
                </a:rPr>
                <a:t>Bradley report</a:t>
              </a:r>
            </a:p>
          </p:txBody>
        </p:sp>
        <p:sp>
          <p:nvSpPr>
            <p:cNvPr id="56" name="TextBox 55"/>
            <p:cNvSpPr txBox="1"/>
            <p:nvPr/>
          </p:nvSpPr>
          <p:spPr>
            <a:xfrm>
              <a:off x="258882" y="24718777"/>
              <a:ext cx="9348385" cy="15297057"/>
            </a:xfrm>
            <a:prstGeom prst="rect">
              <a:avLst/>
            </a:prstGeom>
            <a:noFill/>
            <a:ln>
              <a:noFill/>
            </a:ln>
          </p:spPr>
          <p:txBody>
            <a:bodyPr wrap="square" rtlCol="0">
              <a:spAutoFit/>
            </a:bodyPr>
            <a:lstStyle/>
            <a:p>
              <a:pPr marL="355600" indent="-355600">
                <a:buFont typeface="Arial" panose="020B0604020202020204" pitchFamily="34" charset="0"/>
                <a:buChar char="•"/>
              </a:pPr>
              <a:r>
                <a:rPr lang="en-GB" sz="3000" dirty="0">
                  <a:latin typeface="Arial" panose="020B0604020202020204" pitchFamily="34" charset="0"/>
                  <a:cs typeface="Arial" panose="020B0604020202020204" pitchFamily="34" charset="0"/>
                </a:rPr>
                <a:t>In England &amp; Wales the Bradley report (2009)</a:t>
              </a:r>
              <a:r>
                <a:rPr lang="en-GB" sz="3000" baseline="30000" dirty="0">
                  <a:latin typeface="Arial" panose="020B0604020202020204" pitchFamily="34" charset="0"/>
                  <a:cs typeface="Arial" panose="020B0604020202020204" pitchFamily="34" charset="0"/>
                </a:rPr>
                <a:t>12</a:t>
              </a:r>
              <a:r>
                <a:rPr lang="en-GB" sz="3000" dirty="0">
                  <a:latin typeface="Arial" panose="020B0604020202020204" pitchFamily="34" charset="0"/>
                  <a:cs typeface="Arial" panose="020B0604020202020204" pitchFamily="34" charset="0"/>
                </a:rPr>
                <a:t> proposed a 14 day target “to transfer a prisoner with acute, severe mental illness to an appropriate healthcare setting” because custody can:  </a:t>
              </a:r>
            </a:p>
            <a:p>
              <a:pPr marL="1268413" lvl="1" indent="-560388">
                <a:buFont typeface="Arial" panose="020B0604020202020204" pitchFamily="34" charset="0"/>
                <a:buChar char="•"/>
              </a:pPr>
              <a:r>
                <a:rPr lang="en-GB" sz="3000" dirty="0">
                  <a:latin typeface="Arial" panose="020B0604020202020204" pitchFamily="34" charset="0"/>
                  <a:cs typeface="Arial" panose="020B0604020202020204" pitchFamily="34" charset="0"/>
                </a:rPr>
                <a:t>Exacerbate mental ill health</a:t>
              </a:r>
            </a:p>
            <a:p>
              <a:pPr marL="1268413" lvl="1" indent="-560388">
                <a:buFont typeface="Arial" panose="020B0604020202020204" pitchFamily="34" charset="0"/>
                <a:buChar char="•"/>
              </a:pPr>
              <a:r>
                <a:rPr lang="en-GB" sz="3000" dirty="0">
                  <a:latin typeface="Arial" panose="020B0604020202020204" pitchFamily="34" charset="0"/>
                  <a:cs typeface="Arial" panose="020B0604020202020204" pitchFamily="34" charset="0"/>
                </a:rPr>
                <a:t>Heighten vulnerability </a:t>
              </a:r>
            </a:p>
            <a:p>
              <a:pPr marL="1268413" lvl="1" indent="-560388">
                <a:buFont typeface="Arial" panose="020B0604020202020204" pitchFamily="34" charset="0"/>
                <a:buChar char="•"/>
              </a:pPr>
              <a:r>
                <a:rPr lang="en-GB" sz="3000" dirty="0">
                  <a:latin typeface="Arial" panose="020B0604020202020204" pitchFamily="34" charset="0"/>
                  <a:cs typeface="Arial" panose="020B0604020202020204" pitchFamily="34" charset="0"/>
                </a:rPr>
                <a:t>Increase the risk of self-harm &amp; suicide</a:t>
              </a:r>
            </a:p>
            <a:p>
              <a:pPr marL="355600" indent="-355600">
                <a:buFont typeface="Arial" panose="020B0604020202020204" pitchFamily="34" charset="0"/>
                <a:buChar char="•"/>
              </a:pPr>
              <a:endParaRPr lang="en-GB" sz="3000" dirty="0">
                <a:latin typeface="Arial" panose="020B0604020202020204" pitchFamily="34" charset="0"/>
                <a:cs typeface="Arial" panose="020B0604020202020204" pitchFamily="34" charset="0"/>
              </a:endParaRPr>
            </a:p>
            <a:p>
              <a:pPr marL="355600" indent="-355600">
                <a:buFont typeface="Arial" panose="020B0604020202020204" pitchFamily="34" charset="0"/>
                <a:buChar char="•"/>
              </a:pPr>
              <a:r>
                <a:rPr lang="en-GB" sz="3000" b="1" dirty="0">
                  <a:latin typeface="Arial" panose="020B0604020202020204" pitchFamily="34" charset="0"/>
                  <a:cs typeface="Arial" panose="020B0604020202020204" pitchFamily="34" charset="0"/>
                </a:rPr>
                <a:t>Key findings included:</a:t>
              </a:r>
            </a:p>
            <a:p>
              <a:pPr marL="1268413" lvl="1" indent="-560388">
                <a:buFont typeface="Arial" panose="020B0604020202020204" pitchFamily="34" charset="0"/>
                <a:buChar char="•"/>
              </a:pPr>
              <a:r>
                <a:rPr lang="en-GB" sz="3000" b="1" dirty="0">
                  <a:latin typeface="Arial" panose="020B0604020202020204" pitchFamily="34" charset="0"/>
                  <a:cs typeface="Arial" panose="020B0604020202020204" pitchFamily="34" charset="0"/>
                </a:rPr>
                <a:t>over 90% of prisoners had one or more of the following diagnoses- psychosis, neurosis, PD, hazardous drinking and drug dependence </a:t>
              </a:r>
            </a:p>
            <a:p>
              <a:pPr marL="1268413" lvl="1" indent="-560388">
                <a:buFont typeface="Arial" panose="020B0604020202020204" pitchFamily="34" charset="0"/>
                <a:buChar char="•"/>
              </a:pPr>
              <a:r>
                <a:rPr lang="en-GB" sz="3000" b="1" dirty="0">
                  <a:latin typeface="Arial" panose="020B0604020202020204" pitchFamily="34" charset="0"/>
                  <a:cs typeface="Arial" panose="020B0604020202020204" pitchFamily="34" charset="0"/>
                </a:rPr>
                <a:t>remand prisoners had higher rates of mental disorder than sentenced prisoners</a:t>
              </a:r>
            </a:p>
            <a:p>
              <a:pPr marL="1268413" lvl="1" indent="-560388">
                <a:buFont typeface="Arial" panose="020B0604020202020204" pitchFamily="34" charset="0"/>
                <a:buChar char="•"/>
              </a:pPr>
              <a:r>
                <a:rPr lang="en-GB" sz="3000" b="1" dirty="0">
                  <a:latin typeface="Arial" panose="020B0604020202020204" pitchFamily="34" charset="0"/>
                  <a:cs typeface="Arial" panose="020B0604020202020204" pitchFamily="34" charset="0"/>
                </a:rPr>
                <a:t>rates of neurotic disorder in remand and sentenced prisoners were much higher in women than in men</a:t>
              </a:r>
            </a:p>
            <a:p>
              <a:pPr marL="355600" indent="-355600">
                <a:buFont typeface="Arial" panose="020B0604020202020204" pitchFamily="34" charset="0"/>
                <a:buChar char="•"/>
              </a:pPr>
              <a:endParaRPr lang="en-GB" sz="3000" dirty="0">
                <a:latin typeface="Arial" panose="020B0604020202020204" pitchFamily="34" charset="0"/>
                <a:cs typeface="Arial" panose="020B0604020202020204" pitchFamily="34" charset="0"/>
              </a:endParaRPr>
            </a:p>
            <a:p>
              <a:pPr marL="355600" indent="-355600">
                <a:buFont typeface="Arial" panose="020B0604020202020204" pitchFamily="34" charset="0"/>
                <a:buChar char="•"/>
              </a:pPr>
              <a:r>
                <a:rPr lang="en-GB" sz="3000" dirty="0">
                  <a:latin typeface="Arial" panose="020B0604020202020204" pitchFamily="34" charset="0"/>
                  <a:cs typeface="Arial" panose="020B0604020202020204" pitchFamily="34" charset="0"/>
                </a:rPr>
                <a:t>A 5-year follow-up to the Bradley report found that transfers to </a:t>
              </a:r>
              <a:r>
                <a:rPr lang="en-GB" sz="3000" b="1" u="sng" dirty="0">
                  <a:latin typeface="Arial" panose="020B0604020202020204" pitchFamily="34" charset="0"/>
                  <a:cs typeface="Arial" panose="020B0604020202020204" pitchFamily="34" charset="0"/>
                </a:rPr>
                <a:t>NHS secure hospitals </a:t>
              </a:r>
              <a:r>
                <a:rPr lang="en-GB" sz="3000" dirty="0">
                  <a:latin typeface="Arial" panose="020B0604020202020204" pitchFamily="34" charset="0"/>
                  <a:cs typeface="Arial" panose="020B0604020202020204" pitchFamily="34" charset="0"/>
                </a:rPr>
                <a:t>had improved, there were “still some long waiting times, in particular for some specialist NHS secure services”, with concerns about regional variability . </a:t>
              </a:r>
            </a:p>
            <a:p>
              <a:pPr marL="355600" indent="-355600">
                <a:buFont typeface="Arial" panose="020B0604020202020204" pitchFamily="34" charset="0"/>
                <a:buChar char="•"/>
              </a:pPr>
              <a:endParaRPr lang="en-GB" sz="3000" dirty="0">
                <a:latin typeface="Arial" panose="020B0604020202020204"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id="{0DC01BAF-1A56-4C68-8611-F3EA5C315F31}"/>
              </a:ext>
            </a:extLst>
          </p:cNvPr>
          <p:cNvGrpSpPr/>
          <p:nvPr/>
        </p:nvGrpSpPr>
        <p:grpSpPr>
          <a:xfrm>
            <a:off x="10123714" y="13171287"/>
            <a:ext cx="10294540" cy="18926093"/>
            <a:chOff x="10120892" y="5979592"/>
            <a:chExt cx="10294540" cy="17034611"/>
          </a:xfrm>
        </p:grpSpPr>
        <p:sp>
          <p:nvSpPr>
            <p:cNvPr id="37" name="TextBox 36"/>
            <p:cNvSpPr txBox="1"/>
            <p:nvPr/>
          </p:nvSpPr>
          <p:spPr>
            <a:xfrm>
              <a:off x="13810319" y="5989544"/>
              <a:ext cx="2730996" cy="831052"/>
            </a:xfrm>
            <a:prstGeom prst="rect">
              <a:avLst/>
            </a:prstGeom>
            <a:noFill/>
            <a:ln>
              <a:noFill/>
            </a:ln>
          </p:spPr>
          <p:txBody>
            <a:bodyPr wrap="square" rtlCol="0">
              <a:spAutoFit/>
            </a:bodyPr>
            <a:lstStyle/>
            <a:p>
              <a:pPr algn="ctr"/>
              <a:r>
                <a:rPr lang="en-GB" sz="5400" b="1" u="sng" dirty="0">
                  <a:solidFill>
                    <a:srgbClr val="0076B0"/>
                  </a:solidFill>
                  <a:latin typeface="Arial" panose="020B0604020202020204" pitchFamily="34" charset="0"/>
                  <a:cs typeface="Arial" panose="020B0604020202020204" pitchFamily="34" charset="0"/>
                </a:rPr>
                <a:t>Results</a:t>
              </a:r>
            </a:p>
          </p:txBody>
        </p:sp>
        <p:sp>
          <p:nvSpPr>
            <p:cNvPr id="85" name="Rounded Rectangle 84"/>
            <p:cNvSpPr/>
            <p:nvPr/>
          </p:nvSpPr>
          <p:spPr>
            <a:xfrm>
              <a:off x="10120892" y="5979592"/>
              <a:ext cx="10294540" cy="17034611"/>
            </a:xfrm>
            <a:prstGeom prst="roundRect">
              <a:avLst/>
            </a:prstGeom>
            <a:noFill/>
            <a:ln w="76200">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10217925" y="6754505"/>
              <a:ext cx="9915783" cy="14063091"/>
            </a:xfrm>
            <a:prstGeom prst="rect">
              <a:avLst/>
            </a:prstGeom>
            <a:ln>
              <a:noFill/>
            </a:ln>
          </p:spPr>
          <p:txBody>
            <a:bodyPr wrap="square">
              <a:spAutoFit/>
            </a:bodyPr>
            <a:lstStyle/>
            <a:p>
              <a:pPr marL="571500" indent="-571500">
                <a:buFont typeface="Arial" charset="0"/>
                <a:buChar char="•"/>
              </a:pPr>
              <a:r>
                <a:rPr lang="en-GB" sz="3000" dirty="0">
                  <a:latin typeface="Arial" panose="020B0604020202020204" pitchFamily="34" charset="0"/>
                  <a:ea typeface="Calibri" charset="0"/>
                  <a:cs typeface="Arial" panose="020B0604020202020204" pitchFamily="34" charset="0"/>
                </a:rPr>
                <a:t>Searches identified 38 records, after reviewing &amp; screening was completed nine articles were left for systematic analysis </a:t>
              </a:r>
            </a:p>
            <a:p>
              <a:pPr marL="571500" indent="-571500">
                <a:buFont typeface="Arial" charset="0"/>
                <a:buChar char="•"/>
              </a:pPr>
              <a:r>
                <a:rPr lang="en-GB" sz="3200" b="1" dirty="0">
                  <a:latin typeface="Arial" panose="020B0604020202020204" pitchFamily="34" charset="0"/>
                  <a:ea typeface="Calibri" charset="0"/>
                  <a:cs typeface="Arial" panose="020B0604020202020204" pitchFamily="34" charset="0"/>
                </a:rPr>
                <a:t>Almost all articles came from high income countries: five were from England, two from New Zealand and Australia, one from Scotland, and one from Ghana</a:t>
              </a:r>
              <a:r>
                <a:rPr lang="en-GB" sz="3200" dirty="0">
                  <a:latin typeface="Arial" panose="020B0604020202020204" pitchFamily="34" charset="0"/>
                  <a:ea typeface="Calibri" charset="0"/>
                  <a:cs typeface="Arial" panose="020B0604020202020204" pitchFamily="34" charset="0"/>
                </a:rPr>
                <a:t>. </a:t>
              </a:r>
            </a:p>
            <a:p>
              <a:pPr marL="571500" indent="-571500">
                <a:buFont typeface="Arial" charset="0"/>
                <a:buChar char="•"/>
              </a:pPr>
              <a:endParaRPr lang="en-GB" sz="3000" dirty="0">
                <a:latin typeface="Arial" panose="020B0604020202020204" pitchFamily="34" charset="0"/>
                <a:ea typeface="Calibri" charset="0"/>
                <a:cs typeface="Arial" panose="020B0604020202020204" pitchFamily="34" charset="0"/>
              </a:endParaRPr>
            </a:p>
            <a:p>
              <a:pPr marL="571500" indent="-571500">
                <a:buFont typeface="Arial" charset="0"/>
                <a:buChar char="•"/>
              </a:pPr>
              <a:r>
                <a:rPr lang="en-GB" sz="3000" dirty="0">
                  <a:latin typeface="Arial" panose="020B0604020202020204" pitchFamily="34" charset="0"/>
                  <a:ea typeface="Calibri" charset="0"/>
                  <a:cs typeface="Arial" panose="020B0604020202020204" pitchFamily="34" charset="0"/>
                </a:rPr>
                <a:t>Transfer data (England)</a:t>
              </a:r>
            </a:p>
            <a:p>
              <a:pPr marL="1357313" lvl="1" indent="-571500">
                <a:buFont typeface="Arial" charset="0"/>
                <a:buChar char="•"/>
              </a:pPr>
              <a:r>
                <a:rPr lang="en-GB" sz="3000" dirty="0">
                  <a:latin typeface="Arial" panose="020B0604020202020204" pitchFamily="34" charset="0"/>
                  <a:ea typeface="Calibri" charset="0"/>
                  <a:cs typeface="Arial" panose="020B0604020202020204" pitchFamily="34" charset="0"/>
                </a:rPr>
                <a:t>One large study</a:t>
              </a:r>
              <a:r>
                <a:rPr lang="en-GB" sz="3000" baseline="30000" dirty="0">
                  <a:latin typeface="Arial" panose="020B0604020202020204" pitchFamily="34" charset="0"/>
                  <a:ea typeface="Calibri" charset="0"/>
                  <a:cs typeface="Arial" panose="020B0604020202020204" pitchFamily="34" charset="0"/>
                </a:rPr>
                <a:t>5</a:t>
              </a:r>
              <a:r>
                <a:rPr lang="en-GB" sz="3000" dirty="0">
                  <a:latin typeface="Arial" panose="020B0604020202020204" pitchFamily="34" charset="0"/>
                  <a:ea typeface="Calibri" charset="0"/>
                  <a:cs typeface="Arial" panose="020B0604020202020204" pitchFamily="34" charset="0"/>
                </a:rPr>
                <a:t> reported that the higher the level of security (from PICU to High) the longer the transfer delay (on average from 16 to 160 days). </a:t>
              </a:r>
            </a:p>
            <a:p>
              <a:pPr marL="1357313" lvl="1" indent="-571500">
                <a:buFont typeface="Arial" charset="0"/>
                <a:buChar char="•"/>
              </a:pPr>
              <a:r>
                <a:rPr lang="en-GB" sz="3000" dirty="0">
                  <a:latin typeface="Arial" panose="020B0604020202020204" pitchFamily="34" charset="0"/>
                  <a:ea typeface="Calibri" charset="0"/>
                  <a:cs typeface="Arial" panose="020B0604020202020204" pitchFamily="34" charset="0"/>
                </a:rPr>
                <a:t>One study</a:t>
              </a:r>
              <a:r>
                <a:rPr lang="en-GB" sz="3000" baseline="30000" dirty="0">
                  <a:latin typeface="Arial" panose="020B0604020202020204" pitchFamily="34" charset="0"/>
                  <a:ea typeface="Calibri" charset="0"/>
                  <a:cs typeface="Arial" panose="020B0604020202020204" pitchFamily="34" charset="0"/>
                </a:rPr>
                <a:t>6</a:t>
              </a:r>
              <a:r>
                <a:rPr lang="en-GB" sz="3000" dirty="0">
                  <a:latin typeface="Arial" panose="020B0604020202020204" pitchFamily="34" charset="0"/>
                  <a:ea typeface="Calibri" charset="0"/>
                  <a:cs typeface="Arial" panose="020B0604020202020204" pitchFamily="34" charset="0"/>
                </a:rPr>
                <a:t> reported that only 14% of transfers hit the 14 day target with 26% taking 3 months or more</a:t>
              </a:r>
              <a:r>
                <a:rPr lang="en-GB" sz="3000" baseline="30000" dirty="0">
                  <a:latin typeface="Arial" panose="020B0604020202020204" pitchFamily="34" charset="0"/>
                  <a:ea typeface="Calibri" charset="0"/>
                  <a:cs typeface="Arial" panose="020B0604020202020204" pitchFamily="34" charset="0"/>
                </a:rPr>
                <a:t> </a:t>
              </a:r>
              <a:r>
                <a:rPr lang="en-GB" sz="3000" dirty="0">
                  <a:latin typeface="Arial" panose="020B0604020202020204" pitchFamily="34" charset="0"/>
                  <a:ea typeface="Calibri" charset="0"/>
                  <a:cs typeface="Arial" panose="020B0604020202020204" pitchFamily="34" charset="0"/>
                </a:rPr>
                <a:t>alongside this another study</a:t>
              </a:r>
              <a:r>
                <a:rPr lang="en-GB" sz="3000" baseline="30000" dirty="0">
                  <a:latin typeface="Arial" panose="020B0604020202020204" pitchFamily="34" charset="0"/>
                  <a:ea typeface="Calibri" charset="0"/>
                  <a:cs typeface="Arial" panose="020B0604020202020204" pitchFamily="34" charset="0"/>
                </a:rPr>
                <a:t>13</a:t>
              </a:r>
              <a:r>
                <a:rPr lang="en-GB" sz="3000" dirty="0">
                  <a:latin typeface="Arial" panose="020B0604020202020204" pitchFamily="34" charset="0"/>
                  <a:ea typeface="Calibri" charset="0"/>
                  <a:cs typeface="Arial" panose="020B0604020202020204" pitchFamily="34" charset="0"/>
                </a:rPr>
                <a:t> showed 34% of transfers were within 3 months &amp; 27% took more than 6 months</a:t>
              </a:r>
              <a:endParaRPr lang="en-GB" sz="3000" baseline="30000" dirty="0">
                <a:latin typeface="Arial" panose="020B0604020202020204" pitchFamily="34" charset="0"/>
                <a:ea typeface="Calibri" charset="0"/>
                <a:cs typeface="Arial" panose="020B0604020202020204" pitchFamily="34" charset="0"/>
              </a:endParaRPr>
            </a:p>
            <a:p>
              <a:pPr marL="1357313" lvl="1" indent="-571500">
                <a:buFont typeface="Arial" charset="0"/>
                <a:buChar char="•"/>
              </a:pPr>
              <a:r>
                <a:rPr lang="en-GB" sz="3000" dirty="0">
                  <a:latin typeface="Arial" panose="020B0604020202020204" pitchFamily="34" charset="0"/>
                  <a:ea typeface="Calibri" charset="0"/>
                  <a:cs typeface="Arial" panose="020B0604020202020204" pitchFamily="34" charset="0"/>
                </a:rPr>
                <a:t> A study of female transfers</a:t>
              </a:r>
              <a:r>
                <a:rPr lang="en-GB" sz="3000" baseline="30000" dirty="0">
                  <a:latin typeface="Arial" panose="020B0604020202020204" pitchFamily="34" charset="0"/>
                  <a:ea typeface="Calibri" charset="0"/>
                  <a:cs typeface="Arial" panose="020B0604020202020204" pitchFamily="34" charset="0"/>
                </a:rPr>
                <a:t>8</a:t>
              </a:r>
              <a:r>
                <a:rPr lang="en-GB" sz="3000" dirty="0">
                  <a:latin typeface="Arial" panose="020B0604020202020204" pitchFamily="34" charset="0"/>
                  <a:ea typeface="Calibri" charset="0"/>
                  <a:cs typeface="Arial" panose="020B0604020202020204" pitchFamily="34" charset="0"/>
                </a:rPr>
                <a:t> reported that 13% of all transfers hit the 14 day target whilst those on ‘forensic’ transfers averaged 55 days.</a:t>
              </a:r>
            </a:p>
            <a:p>
              <a:pPr marL="571500" indent="-571500">
                <a:buFont typeface="Arial" charset="0"/>
                <a:buChar char="•"/>
              </a:pPr>
              <a:endParaRPr lang="en-GB" sz="3000" dirty="0">
                <a:latin typeface="Arial" panose="020B0604020202020204" pitchFamily="34" charset="0"/>
                <a:ea typeface="Calibri" charset="0"/>
                <a:cs typeface="Arial" panose="020B0604020202020204" pitchFamily="34" charset="0"/>
              </a:endParaRPr>
            </a:p>
            <a:p>
              <a:pPr marL="571500" indent="-571500">
                <a:buFont typeface="Arial" charset="0"/>
                <a:buChar char="•"/>
              </a:pPr>
              <a:r>
                <a:rPr lang="en-GB" sz="3000" dirty="0">
                  <a:latin typeface="Arial" panose="020B0604020202020204" pitchFamily="34" charset="0"/>
                  <a:ea typeface="Calibri" charset="0"/>
                  <a:cs typeface="Arial" panose="020B0604020202020204" pitchFamily="34" charset="0"/>
                </a:rPr>
                <a:t>Transfer data (International)</a:t>
              </a:r>
            </a:p>
            <a:p>
              <a:pPr marL="1357313" lvl="1" indent="-571500">
                <a:buFont typeface="Arial" charset="0"/>
                <a:buChar char="•"/>
              </a:pPr>
              <a:r>
                <a:rPr lang="en-GB" sz="3000" dirty="0">
                  <a:latin typeface="Arial" panose="020B0604020202020204" pitchFamily="34" charset="0"/>
                  <a:ea typeface="Calibri" charset="0"/>
                  <a:cs typeface="Arial" panose="020B0604020202020204" pitchFamily="34" charset="0"/>
                </a:rPr>
                <a:t>In Scotland (2016)</a:t>
              </a:r>
              <a:r>
                <a:rPr lang="en-GB" sz="3000" baseline="30000" dirty="0">
                  <a:latin typeface="Arial" panose="020B0604020202020204" pitchFamily="34" charset="0"/>
                  <a:ea typeface="Calibri" charset="0"/>
                  <a:cs typeface="Arial" panose="020B0604020202020204" pitchFamily="34" charset="0"/>
                </a:rPr>
                <a:t>7</a:t>
              </a:r>
              <a:r>
                <a:rPr lang="en-GB" sz="3000" dirty="0">
                  <a:latin typeface="Arial" panose="020B0604020202020204" pitchFamily="34" charset="0"/>
                  <a:ea typeface="Calibri" charset="0"/>
                  <a:cs typeface="Arial" panose="020B0604020202020204" pitchFamily="34" charset="0"/>
                </a:rPr>
                <a:t>, data for all 15 prisons -124 prisoners transferred had a mean transfer duration of 21.5 days (range 0-198 days). Of these, 70 (56.5%) were PICU transfers</a:t>
              </a:r>
            </a:p>
            <a:p>
              <a:pPr marL="1357313" lvl="1" indent="-571500">
                <a:buFont typeface="Arial" charset="0"/>
                <a:buChar char="•"/>
              </a:pPr>
              <a:r>
                <a:rPr lang="en-GB" sz="3000" dirty="0">
                  <a:latin typeface="Arial" panose="020B0604020202020204" pitchFamily="34" charset="0"/>
                  <a:ea typeface="Calibri" charset="0"/>
                  <a:cs typeface="Arial" panose="020B0604020202020204" pitchFamily="34" charset="0"/>
                </a:rPr>
                <a:t>In Victoria, Australia (2021)</a:t>
              </a:r>
              <a:r>
                <a:rPr lang="en-GB" sz="3000" baseline="30000" dirty="0">
                  <a:latin typeface="Arial" panose="020B0604020202020204" pitchFamily="34" charset="0"/>
                  <a:ea typeface="Calibri" charset="0"/>
                  <a:cs typeface="Arial" panose="020B0604020202020204" pitchFamily="34" charset="0"/>
                </a:rPr>
                <a:t>9</a:t>
              </a:r>
              <a:r>
                <a:rPr lang="en-GB" sz="3000" dirty="0">
                  <a:latin typeface="Arial" panose="020B0604020202020204" pitchFamily="34" charset="0"/>
                  <a:ea typeface="Calibri" charset="0"/>
                  <a:cs typeface="Arial" panose="020B0604020202020204" pitchFamily="34" charset="0"/>
                </a:rPr>
                <a:t> 80% of patients in a hospital were ‘Forensic Patients’. The average a ‘Forensic Patient’ waits for a transfer is 319 days. </a:t>
              </a:r>
            </a:p>
            <a:p>
              <a:pPr marL="1357313" lvl="1" indent="-571500">
                <a:buFont typeface="Arial" charset="0"/>
                <a:buChar char="•"/>
              </a:pPr>
              <a:r>
                <a:rPr lang="en-GB" sz="3000" dirty="0">
                  <a:latin typeface="Arial" panose="020B0604020202020204" pitchFamily="34" charset="0"/>
                  <a:ea typeface="Calibri" charset="0"/>
                  <a:cs typeface="Arial" panose="020B0604020202020204" pitchFamily="34" charset="0"/>
                </a:rPr>
                <a:t>In New Zealand (2019)</a:t>
              </a:r>
              <a:r>
                <a:rPr lang="en-GB" sz="3000" baseline="30000" dirty="0">
                  <a:latin typeface="Arial" panose="020B0604020202020204" pitchFamily="34" charset="0"/>
                  <a:ea typeface="Calibri" charset="0"/>
                  <a:cs typeface="Arial" panose="020B0604020202020204" pitchFamily="34" charset="0"/>
                </a:rPr>
                <a:t>10</a:t>
              </a:r>
              <a:r>
                <a:rPr lang="en-GB" sz="3000" dirty="0">
                  <a:latin typeface="Arial" panose="020B0604020202020204" pitchFamily="34" charset="0"/>
                  <a:ea typeface="Calibri" charset="0"/>
                  <a:cs typeface="Arial" panose="020B0604020202020204" pitchFamily="34" charset="0"/>
                </a:rPr>
                <a:t> a review of convicted murderers with and without severe or enduring MI states the pressure on secure beds is so severe that transfers from prison are all but impossible concluding reviewing transfer times would not be meaningful.</a:t>
              </a:r>
            </a:p>
            <a:p>
              <a:pPr marL="1357313" lvl="1" indent="-571500">
                <a:buFont typeface="Arial" charset="0"/>
                <a:buChar char="•"/>
              </a:pPr>
              <a:r>
                <a:rPr lang="en-GB" sz="3000" dirty="0">
                  <a:latin typeface="Arial" panose="020B0604020202020204" pitchFamily="34" charset="0"/>
                  <a:ea typeface="Calibri" charset="0"/>
                  <a:cs typeface="Arial" panose="020B0604020202020204" pitchFamily="34" charset="0"/>
                </a:rPr>
                <a:t>In Ghana (2019)</a:t>
              </a:r>
              <a:r>
                <a:rPr lang="en-GB" sz="3000" baseline="30000" dirty="0">
                  <a:latin typeface="Arial" panose="020B0604020202020204" pitchFamily="34" charset="0"/>
                  <a:ea typeface="Calibri" charset="0"/>
                  <a:cs typeface="Arial" panose="020B0604020202020204" pitchFamily="34" charset="0"/>
                </a:rPr>
                <a:t>11</a:t>
              </a:r>
              <a:r>
                <a:rPr lang="en-GB" sz="3000" dirty="0">
                  <a:latin typeface="Arial" panose="020B0604020202020204" pitchFamily="34" charset="0"/>
                  <a:ea typeface="Calibri" charset="0"/>
                  <a:cs typeface="Arial" panose="020B0604020202020204" pitchFamily="34" charset="0"/>
                </a:rPr>
                <a:t> they reported that one patient waited 4 years for transfer from prison </a:t>
              </a:r>
            </a:p>
          </p:txBody>
        </p:sp>
      </p:grpSp>
      <p:grpSp>
        <p:nvGrpSpPr>
          <p:cNvPr id="16" name="Group 15">
            <a:extLst>
              <a:ext uri="{FF2B5EF4-FFF2-40B4-BE49-F238E27FC236}">
                <a16:creationId xmlns:a16="http://schemas.microsoft.com/office/drawing/2014/main" id="{5A8FFA81-0B6D-4312-B431-D488F6ABA660}"/>
              </a:ext>
            </a:extLst>
          </p:cNvPr>
          <p:cNvGrpSpPr/>
          <p:nvPr/>
        </p:nvGrpSpPr>
        <p:grpSpPr>
          <a:xfrm>
            <a:off x="10123714" y="32362549"/>
            <a:ext cx="19910359" cy="7734348"/>
            <a:chOff x="10120891" y="23262177"/>
            <a:chExt cx="19721669" cy="6190724"/>
          </a:xfrm>
        </p:grpSpPr>
        <p:sp>
          <p:nvSpPr>
            <p:cNvPr id="109" name="Rectangle 108"/>
            <p:cNvSpPr/>
            <p:nvPr/>
          </p:nvSpPr>
          <p:spPr>
            <a:xfrm>
              <a:off x="10255790" y="24230273"/>
              <a:ext cx="19314590" cy="5222628"/>
            </a:xfrm>
            <a:prstGeom prst="rect">
              <a:avLst/>
            </a:prstGeom>
            <a:ln>
              <a:noFill/>
            </a:ln>
          </p:spPr>
          <p:txBody>
            <a:bodyPr wrap="square">
              <a:spAutoFit/>
            </a:bodyPr>
            <a:lstStyle/>
            <a:p>
              <a:pPr marL="571500" indent="-571500">
                <a:buFont typeface="Arial" charset="0"/>
                <a:buChar char="•"/>
              </a:pPr>
              <a:r>
                <a:rPr lang="en-GB" sz="3800" b="1" dirty="0">
                  <a:latin typeface="Arial" panose="020B0604020202020204" pitchFamily="34" charset="0"/>
                  <a:ea typeface="Calibri" charset="0"/>
                  <a:cs typeface="Arial" panose="020B0604020202020204" pitchFamily="34" charset="0"/>
                </a:rPr>
                <a:t>Longstanding issues with delays in transfer to hospital of mentally disordered prisoners remain a serious concern, both in the UK and internationally.</a:t>
              </a:r>
            </a:p>
            <a:p>
              <a:pPr marL="571500" indent="-571500">
                <a:buFont typeface="Arial" charset="0"/>
                <a:buChar char="•"/>
              </a:pPr>
              <a:endParaRPr lang="en-GB" sz="3800" b="1" dirty="0">
                <a:latin typeface="Arial" panose="020B0604020202020204" pitchFamily="34" charset="0"/>
                <a:ea typeface="Calibri" charset="0"/>
                <a:cs typeface="Arial" panose="020B0604020202020204" pitchFamily="34" charset="0"/>
              </a:endParaRPr>
            </a:p>
            <a:p>
              <a:pPr marL="571500" indent="-571500">
                <a:buFont typeface="Arial" charset="0"/>
                <a:buChar char="•"/>
              </a:pPr>
              <a:r>
                <a:rPr lang="en-GB" sz="3800" b="1" dirty="0">
                  <a:latin typeface="Arial" panose="020B0604020202020204" pitchFamily="34" charset="0"/>
                  <a:ea typeface="Calibri" charset="0"/>
                  <a:cs typeface="Arial" panose="020B0604020202020204" pitchFamily="34" charset="0"/>
                </a:rPr>
                <a:t>There has been little or no improvement in England since the recommendations </a:t>
              </a:r>
              <a:br>
                <a:rPr lang="en-GB" sz="3800" b="1" dirty="0">
                  <a:latin typeface="Arial" panose="020B0604020202020204" pitchFamily="34" charset="0"/>
                  <a:ea typeface="Calibri" charset="0"/>
                  <a:cs typeface="Arial" panose="020B0604020202020204" pitchFamily="34" charset="0"/>
                </a:rPr>
              </a:br>
              <a:r>
                <a:rPr lang="en-GB" sz="3800" b="1" dirty="0">
                  <a:latin typeface="Arial" panose="020B0604020202020204" pitchFamily="34" charset="0"/>
                  <a:ea typeface="Calibri" charset="0"/>
                  <a:cs typeface="Arial" panose="020B0604020202020204" pitchFamily="34" charset="0"/>
                </a:rPr>
                <a:t>of the Bradley report of 2009 and there is an especially worrying lack of data from low- and middle-income countries, where it appears the issue is not even being acknowledged by healthcare services.</a:t>
              </a:r>
            </a:p>
            <a:p>
              <a:pPr marL="571500" indent="-571500">
                <a:buFont typeface="Arial" charset="0"/>
                <a:buChar char="•"/>
              </a:pPr>
              <a:endParaRPr lang="en-GB" sz="3800" b="1" dirty="0">
                <a:latin typeface="Arial" panose="020B0604020202020204" pitchFamily="34" charset="0"/>
                <a:ea typeface="Calibri" charset="0"/>
                <a:cs typeface="Arial" panose="020B0604020202020204" pitchFamily="34" charset="0"/>
              </a:endParaRPr>
            </a:p>
            <a:p>
              <a:pPr marL="571500" indent="-571500">
                <a:buFont typeface="Arial" charset="0"/>
                <a:buChar char="•"/>
              </a:pPr>
              <a:r>
                <a:rPr lang="en-GB" sz="3800" b="1" dirty="0">
                  <a:latin typeface="Arial" panose="020B0604020202020204" pitchFamily="34" charset="0"/>
                  <a:ea typeface="Calibri" charset="0"/>
                  <a:cs typeface="Arial" panose="020B0604020202020204" pitchFamily="34" charset="0"/>
                </a:rPr>
                <a:t>Where studies have been done, they fail to consistently or adequately investigate the reason for delayed transfer or to explore the healthcare and human rights consequences, which are considerable.</a:t>
              </a:r>
              <a:endParaRPr lang="en-US" sz="3800" b="1" dirty="0">
                <a:latin typeface="Arial" panose="020B0604020202020204" pitchFamily="34" charset="0"/>
                <a:ea typeface="Calibri" charset="0"/>
                <a:cs typeface="Arial" panose="020B0604020202020204" pitchFamily="34" charset="0"/>
              </a:endParaRPr>
            </a:p>
          </p:txBody>
        </p:sp>
        <p:sp>
          <p:nvSpPr>
            <p:cNvPr id="167" name="Rounded Rectangle 166"/>
            <p:cNvSpPr/>
            <p:nvPr/>
          </p:nvSpPr>
          <p:spPr>
            <a:xfrm>
              <a:off x="10120891" y="23262177"/>
              <a:ext cx="19721669" cy="6170073"/>
            </a:xfrm>
            <a:prstGeom prst="roundRect">
              <a:avLst/>
            </a:prstGeom>
            <a:noFill/>
            <a:ln w="76200">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9" name="TextBox 168"/>
            <p:cNvSpPr txBox="1"/>
            <p:nvPr/>
          </p:nvSpPr>
          <p:spPr>
            <a:xfrm>
              <a:off x="17357926" y="23343581"/>
              <a:ext cx="4414220" cy="739051"/>
            </a:xfrm>
            <a:prstGeom prst="rect">
              <a:avLst/>
            </a:prstGeom>
            <a:noFill/>
            <a:ln>
              <a:noFill/>
            </a:ln>
          </p:spPr>
          <p:txBody>
            <a:bodyPr wrap="square" rtlCol="0">
              <a:spAutoFit/>
            </a:bodyPr>
            <a:lstStyle/>
            <a:p>
              <a:pPr algn="ctr"/>
              <a:r>
                <a:rPr lang="en-GB" sz="5400" b="1" u="sng" dirty="0">
                  <a:solidFill>
                    <a:srgbClr val="0076B0"/>
                  </a:solidFill>
                  <a:latin typeface="Arial" panose="020B0604020202020204" pitchFamily="34" charset="0"/>
                  <a:cs typeface="Arial" panose="020B0604020202020204" pitchFamily="34" charset="0"/>
                </a:rPr>
                <a:t>Conclusions</a:t>
              </a:r>
            </a:p>
          </p:txBody>
        </p:sp>
      </p:grpSp>
      <p:grpSp>
        <p:nvGrpSpPr>
          <p:cNvPr id="12" name="Group 11">
            <a:extLst>
              <a:ext uri="{FF2B5EF4-FFF2-40B4-BE49-F238E27FC236}">
                <a16:creationId xmlns:a16="http://schemas.microsoft.com/office/drawing/2014/main" id="{190FD562-9646-42A2-BA10-F6C7B55AF2F2}"/>
              </a:ext>
            </a:extLst>
          </p:cNvPr>
          <p:cNvGrpSpPr/>
          <p:nvPr/>
        </p:nvGrpSpPr>
        <p:grpSpPr>
          <a:xfrm>
            <a:off x="20640195" y="2790265"/>
            <a:ext cx="9393878" cy="10968671"/>
            <a:chOff x="20777046" y="3441449"/>
            <a:chExt cx="9189175" cy="17085922"/>
          </a:xfrm>
        </p:grpSpPr>
        <p:sp>
          <p:nvSpPr>
            <p:cNvPr id="171" name="Rounded Rectangle 170"/>
            <p:cNvSpPr/>
            <p:nvPr/>
          </p:nvSpPr>
          <p:spPr>
            <a:xfrm>
              <a:off x="20777046" y="3441449"/>
              <a:ext cx="9189175" cy="17085922"/>
            </a:xfrm>
            <a:prstGeom prst="roundRect">
              <a:avLst/>
            </a:prstGeom>
            <a:noFill/>
            <a:ln w="76200">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2" name="TextBox 171"/>
            <p:cNvSpPr txBox="1"/>
            <p:nvPr/>
          </p:nvSpPr>
          <p:spPr>
            <a:xfrm>
              <a:off x="21441135" y="3501121"/>
              <a:ext cx="7903028" cy="1438273"/>
            </a:xfrm>
            <a:prstGeom prst="rect">
              <a:avLst/>
            </a:prstGeom>
            <a:noFill/>
            <a:ln>
              <a:noFill/>
            </a:ln>
          </p:spPr>
          <p:txBody>
            <a:bodyPr wrap="square" rtlCol="0">
              <a:spAutoFit/>
            </a:bodyPr>
            <a:lstStyle/>
            <a:p>
              <a:pPr algn="ctr"/>
              <a:r>
                <a:rPr lang="en-GB" sz="5400" b="1" u="sng" dirty="0">
                  <a:solidFill>
                    <a:srgbClr val="0076B0"/>
                  </a:solidFill>
                  <a:latin typeface="Arial" panose="020B0604020202020204" pitchFamily="34" charset="0"/>
                  <a:cs typeface="Arial" panose="020B0604020202020204" pitchFamily="34" charset="0"/>
                </a:rPr>
                <a:t>Clinical characteristics</a:t>
              </a:r>
            </a:p>
          </p:txBody>
        </p:sp>
        <p:sp>
          <p:nvSpPr>
            <p:cNvPr id="173" name="Rectangle 172"/>
            <p:cNvSpPr/>
            <p:nvPr/>
          </p:nvSpPr>
          <p:spPr>
            <a:xfrm>
              <a:off x="20840637" y="5171489"/>
              <a:ext cx="8899824" cy="15245690"/>
            </a:xfrm>
            <a:prstGeom prst="rect">
              <a:avLst/>
            </a:prstGeom>
            <a:ln>
              <a:noFill/>
            </a:ln>
          </p:spPr>
          <p:txBody>
            <a:bodyPr wrap="square">
              <a:spAutoFit/>
            </a:bodyPr>
            <a:lstStyle/>
            <a:p>
              <a:pPr marL="571500" indent="-571500">
                <a:buFont typeface="Arial" charset="0"/>
                <a:buChar char="•"/>
              </a:pPr>
              <a:r>
                <a:rPr lang="en-GB" sz="3000" dirty="0">
                  <a:latin typeface="Arial" panose="020B0604020202020204" pitchFamily="34" charset="0"/>
                  <a:ea typeface="Calibri" charset="0"/>
                  <a:cs typeface="Arial" panose="020B0604020202020204" pitchFamily="34" charset="0"/>
                </a:rPr>
                <a:t>Clinical characteristics (England)</a:t>
              </a:r>
            </a:p>
            <a:p>
              <a:pPr marL="1444625" lvl="1" indent="-571500">
                <a:buFont typeface="Arial" charset="0"/>
                <a:buChar char="•"/>
              </a:pPr>
              <a:r>
                <a:rPr lang="en-GB" sz="3000" dirty="0">
                  <a:latin typeface="Arial" panose="020B0604020202020204" pitchFamily="34" charset="0"/>
                  <a:ea typeface="Calibri" charset="0"/>
                  <a:cs typeface="Arial" panose="020B0604020202020204" pitchFamily="34" charset="0"/>
                </a:rPr>
                <a:t>One study reported that the most frequent diagnosis for transfer to high secure was PD (67%), whilst in medium (69%), low (60%) and PICU (65%) it was psychotic disorders</a:t>
              </a:r>
              <a:r>
                <a:rPr lang="en-GB" sz="3000" baseline="30000" dirty="0">
                  <a:latin typeface="Arial" panose="020B0604020202020204" pitchFamily="34" charset="0"/>
                  <a:ea typeface="Calibri" charset="0"/>
                  <a:cs typeface="Arial" panose="020B0604020202020204" pitchFamily="34" charset="0"/>
                </a:rPr>
                <a:t>5</a:t>
              </a:r>
              <a:r>
                <a:rPr lang="en-GB" sz="3000" dirty="0">
                  <a:latin typeface="Arial" panose="020B0604020202020204" pitchFamily="34" charset="0"/>
                  <a:ea typeface="Calibri" charset="0"/>
                  <a:cs typeface="Arial" panose="020B0604020202020204" pitchFamily="34" charset="0"/>
                </a:rPr>
                <a:t> </a:t>
              </a:r>
            </a:p>
            <a:p>
              <a:pPr marL="1444625" lvl="1" indent="-571500">
                <a:buFont typeface="Arial" charset="0"/>
                <a:buChar char="•"/>
              </a:pPr>
              <a:r>
                <a:rPr lang="en-GB" sz="3000" dirty="0">
                  <a:latin typeface="Arial" panose="020B0604020202020204" pitchFamily="34" charset="0"/>
                  <a:ea typeface="Calibri" charset="0"/>
                  <a:cs typeface="Arial" panose="020B0604020202020204" pitchFamily="34" charset="0"/>
                </a:rPr>
                <a:t>Another study also found the most common primary diagnosis was psychotic disorders (63%)</a:t>
              </a:r>
              <a:r>
                <a:rPr lang="en-GB" sz="3000" baseline="30000" dirty="0">
                  <a:latin typeface="Arial" panose="020B0604020202020204" pitchFamily="34" charset="0"/>
                  <a:ea typeface="Calibri" charset="0"/>
                  <a:cs typeface="Arial" panose="020B0604020202020204" pitchFamily="34" charset="0"/>
                </a:rPr>
                <a:t>6</a:t>
              </a:r>
              <a:r>
                <a:rPr lang="en-GB" sz="3000" dirty="0">
                  <a:latin typeface="Arial" panose="020B0604020202020204" pitchFamily="34" charset="0"/>
                  <a:ea typeface="Calibri" charset="0"/>
                  <a:cs typeface="Arial" panose="020B0604020202020204" pitchFamily="34" charset="0"/>
                </a:rPr>
                <a:t> </a:t>
              </a:r>
            </a:p>
            <a:p>
              <a:pPr marL="1444625" lvl="1" indent="-571500">
                <a:buFont typeface="Arial" charset="0"/>
                <a:buChar char="•"/>
              </a:pPr>
              <a:r>
                <a:rPr lang="en-GB" sz="3000" dirty="0">
                  <a:latin typeface="Arial" panose="020B0604020202020204" pitchFamily="34" charset="0"/>
                  <a:ea typeface="Calibri" charset="0"/>
                  <a:cs typeface="Arial" panose="020B0604020202020204" pitchFamily="34" charset="0"/>
                </a:rPr>
                <a:t>A study of female transfers reported that psychotic disorders were most common primary diagnosis (55%)</a:t>
              </a:r>
              <a:r>
                <a:rPr lang="en-GB" sz="3000" baseline="30000" dirty="0">
                  <a:latin typeface="Arial" panose="020B0604020202020204" pitchFamily="34" charset="0"/>
                  <a:ea typeface="Calibri" charset="0"/>
                  <a:cs typeface="Arial" panose="020B0604020202020204" pitchFamily="34" charset="0"/>
                </a:rPr>
                <a:t>8</a:t>
              </a:r>
            </a:p>
            <a:p>
              <a:pPr marL="571500" indent="-571500">
                <a:buFont typeface="Arial" charset="0"/>
                <a:buChar char="•"/>
              </a:pPr>
              <a:endParaRPr lang="en-GB" sz="3000" dirty="0">
                <a:latin typeface="Arial" panose="020B0604020202020204" pitchFamily="34" charset="0"/>
                <a:ea typeface="Calibri" charset="0"/>
                <a:cs typeface="Arial" panose="020B0604020202020204" pitchFamily="34" charset="0"/>
              </a:endParaRPr>
            </a:p>
            <a:p>
              <a:pPr marL="571500" indent="-571500">
                <a:buFont typeface="Arial" charset="0"/>
                <a:buChar char="•"/>
              </a:pPr>
              <a:r>
                <a:rPr lang="en-GB" sz="3000" dirty="0">
                  <a:latin typeface="Arial" panose="020B0604020202020204" pitchFamily="34" charset="0"/>
                  <a:ea typeface="Calibri" charset="0"/>
                  <a:cs typeface="Arial" panose="020B0604020202020204" pitchFamily="34" charset="0"/>
                </a:rPr>
                <a:t>Clinical characteristics (International)</a:t>
              </a:r>
            </a:p>
            <a:p>
              <a:pPr marL="1444625" lvl="1" indent="-571500">
                <a:buFont typeface="Arial" charset="0"/>
                <a:buChar char="•"/>
              </a:pPr>
              <a:r>
                <a:rPr lang="en-GB" sz="3000" dirty="0">
                  <a:latin typeface="Arial" panose="020B0604020202020204" pitchFamily="34" charset="0"/>
                  <a:ea typeface="Calibri" charset="0"/>
                  <a:cs typeface="Arial" panose="020B0604020202020204" pitchFamily="34" charset="0"/>
                </a:rPr>
                <a:t>In Scotland (2016), one study provided data on all 15 prisons in the country with the most common diagnosis of psychotic disorders (70%)</a:t>
              </a:r>
              <a:r>
                <a:rPr lang="en-GB" sz="3000" baseline="30000" dirty="0">
                  <a:latin typeface="Arial" panose="020B0604020202020204" pitchFamily="34" charset="0"/>
                  <a:ea typeface="Calibri" charset="0"/>
                  <a:cs typeface="Arial" panose="020B0604020202020204" pitchFamily="34" charset="0"/>
                </a:rPr>
                <a:t>7</a:t>
              </a:r>
            </a:p>
            <a:p>
              <a:pPr lvl="1"/>
              <a:endParaRPr lang="en-GB" sz="3000" dirty="0">
                <a:latin typeface="Arial" panose="020B0604020202020204" pitchFamily="34" charset="0"/>
                <a:ea typeface="Calibri" charset="0"/>
                <a:cs typeface="Arial" panose="020B0604020202020204" pitchFamily="34" charset="0"/>
              </a:endParaRPr>
            </a:p>
            <a:p>
              <a:pPr marL="571500" indent="-571500">
                <a:buFont typeface="Arial" charset="0"/>
                <a:buChar char="•"/>
              </a:pPr>
              <a:r>
                <a:rPr lang="en-GB" sz="3000" dirty="0">
                  <a:latin typeface="Arial" panose="020B0604020202020204" pitchFamily="34" charset="0"/>
                  <a:ea typeface="Calibri" charset="0"/>
                  <a:cs typeface="Arial" panose="020B0604020202020204" pitchFamily="34" charset="0"/>
                </a:rPr>
                <a:t>We found only three studies from outside the UK – there was no real diagnostic data provided</a:t>
              </a:r>
            </a:p>
            <a:p>
              <a:pPr marL="571500" indent="-571500">
                <a:buFont typeface="Arial" charset="0"/>
                <a:buChar char="•"/>
              </a:pPr>
              <a:endParaRPr lang="en-GB" sz="3000" b="1" dirty="0">
                <a:latin typeface="Arial" panose="020B0604020202020204" pitchFamily="34" charset="0"/>
                <a:ea typeface="Calibri" charset="0"/>
                <a:cs typeface="Arial" panose="020B0604020202020204" pitchFamily="34" charset="0"/>
              </a:endParaRPr>
            </a:p>
          </p:txBody>
        </p:sp>
      </p:grpSp>
      <p:pic>
        <p:nvPicPr>
          <p:cNvPr id="19" name="Picture 18" descr="Text&#10;&#10;Description automatically generated with medium confidence">
            <a:extLst>
              <a:ext uri="{FF2B5EF4-FFF2-40B4-BE49-F238E27FC236}">
                <a16:creationId xmlns:a16="http://schemas.microsoft.com/office/drawing/2014/main" id="{2ADA68D2-82CE-41E1-A7EE-C8871C1961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263" b="28547"/>
          <a:stretch/>
        </p:blipFill>
        <p:spPr>
          <a:xfrm>
            <a:off x="23897989" y="127629"/>
            <a:ext cx="6262924" cy="1868809"/>
          </a:xfrm>
          <a:prstGeom prst="rect">
            <a:avLst/>
          </a:prstGeom>
        </p:spPr>
      </p:pic>
      <p:grpSp>
        <p:nvGrpSpPr>
          <p:cNvPr id="32" name="Group 31">
            <a:extLst>
              <a:ext uri="{FF2B5EF4-FFF2-40B4-BE49-F238E27FC236}">
                <a16:creationId xmlns:a16="http://schemas.microsoft.com/office/drawing/2014/main" id="{F6E9A52D-9F01-4702-961A-A47C6E111469}"/>
              </a:ext>
            </a:extLst>
          </p:cNvPr>
          <p:cNvGrpSpPr/>
          <p:nvPr/>
        </p:nvGrpSpPr>
        <p:grpSpPr>
          <a:xfrm>
            <a:off x="20640194" y="14006048"/>
            <a:ext cx="9356339" cy="10874756"/>
            <a:chOff x="20777046" y="3441449"/>
            <a:chExt cx="9189175" cy="17960383"/>
          </a:xfrm>
        </p:grpSpPr>
        <p:sp>
          <p:nvSpPr>
            <p:cNvPr id="35" name="Rounded Rectangle 170">
              <a:extLst>
                <a:ext uri="{FF2B5EF4-FFF2-40B4-BE49-F238E27FC236}">
                  <a16:creationId xmlns:a16="http://schemas.microsoft.com/office/drawing/2014/main" id="{C275F398-4390-48D3-AE19-C70A6B09971A}"/>
                </a:ext>
              </a:extLst>
            </p:cNvPr>
            <p:cNvSpPr/>
            <p:nvPr/>
          </p:nvSpPr>
          <p:spPr>
            <a:xfrm>
              <a:off x="20777046" y="3441449"/>
              <a:ext cx="9189175" cy="17823660"/>
            </a:xfrm>
            <a:prstGeom prst="roundRect">
              <a:avLst/>
            </a:prstGeom>
            <a:noFill/>
            <a:ln w="76200">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TextBox 35">
              <a:extLst>
                <a:ext uri="{FF2B5EF4-FFF2-40B4-BE49-F238E27FC236}">
                  <a16:creationId xmlns:a16="http://schemas.microsoft.com/office/drawing/2014/main" id="{F808CC4B-2460-49D2-9F94-D1B7BD1E73FB}"/>
                </a:ext>
              </a:extLst>
            </p:cNvPr>
            <p:cNvSpPr txBox="1"/>
            <p:nvPr/>
          </p:nvSpPr>
          <p:spPr>
            <a:xfrm>
              <a:off x="21441135" y="3501122"/>
              <a:ext cx="7903028" cy="1524941"/>
            </a:xfrm>
            <a:prstGeom prst="rect">
              <a:avLst/>
            </a:prstGeom>
            <a:noFill/>
            <a:ln>
              <a:noFill/>
            </a:ln>
          </p:spPr>
          <p:txBody>
            <a:bodyPr wrap="square" rtlCol="0">
              <a:spAutoFit/>
            </a:bodyPr>
            <a:lstStyle/>
            <a:p>
              <a:pPr algn="ctr"/>
              <a:r>
                <a:rPr lang="en-GB" sz="5400" b="1" u="sng" dirty="0">
                  <a:solidFill>
                    <a:srgbClr val="0076B0"/>
                  </a:solidFill>
                  <a:latin typeface="Arial" panose="020B0604020202020204" pitchFamily="34" charset="0"/>
                  <a:cs typeface="Arial" panose="020B0604020202020204" pitchFamily="34" charset="0"/>
                </a:rPr>
                <a:t>Causes of delay</a:t>
              </a:r>
            </a:p>
          </p:txBody>
        </p:sp>
        <p:sp>
          <p:nvSpPr>
            <p:cNvPr id="38" name="Rectangle 37">
              <a:extLst>
                <a:ext uri="{FF2B5EF4-FFF2-40B4-BE49-F238E27FC236}">
                  <a16:creationId xmlns:a16="http://schemas.microsoft.com/office/drawing/2014/main" id="{2D65B373-9D2C-470B-AA28-67F9B9B0B106}"/>
                </a:ext>
              </a:extLst>
            </p:cNvPr>
            <p:cNvSpPr/>
            <p:nvPr/>
          </p:nvSpPr>
          <p:spPr>
            <a:xfrm>
              <a:off x="20780273" y="5237463"/>
              <a:ext cx="8912241" cy="16164369"/>
            </a:xfrm>
            <a:prstGeom prst="rect">
              <a:avLst/>
            </a:prstGeom>
            <a:ln>
              <a:noFill/>
            </a:ln>
          </p:spPr>
          <p:txBody>
            <a:bodyPr wrap="square">
              <a:spAutoFit/>
            </a:bodyPr>
            <a:lstStyle/>
            <a:p>
              <a:pPr marL="571500" indent="-571500">
                <a:buFont typeface="Arial" charset="0"/>
                <a:buChar char="•"/>
              </a:pPr>
              <a:r>
                <a:rPr lang="en-GB" sz="3000" b="1" dirty="0">
                  <a:latin typeface="Arial" panose="020B0604020202020204" pitchFamily="34" charset="0"/>
                  <a:ea typeface="Calibri" charset="0"/>
                  <a:cs typeface="Arial" panose="020B0604020202020204" pitchFamily="34" charset="0"/>
                </a:rPr>
                <a:t>In one of the larger regional studies, the authors noted that responsibilities that lay with the hospitals:</a:t>
              </a:r>
            </a:p>
            <a:p>
              <a:pPr marL="1357313" lvl="1" indent="-571500">
                <a:buFont typeface="Arial" charset="0"/>
                <a:buChar char="•"/>
              </a:pPr>
              <a:r>
                <a:rPr lang="en-GB" sz="3000" b="1" dirty="0">
                  <a:latin typeface="Arial" panose="020B0604020202020204" pitchFamily="34" charset="0"/>
                  <a:ea typeface="Calibri" charset="0"/>
                  <a:cs typeface="Arial" panose="020B0604020202020204" pitchFamily="34" charset="0"/>
                </a:rPr>
                <a:t>Organising a clinical assessment</a:t>
              </a:r>
            </a:p>
            <a:p>
              <a:pPr marL="1357313" lvl="1" indent="-571500">
                <a:buFont typeface="Arial" charset="0"/>
                <a:buChar char="•"/>
              </a:pPr>
              <a:r>
                <a:rPr lang="en-GB" sz="3000" b="1" dirty="0">
                  <a:latin typeface="Arial" panose="020B0604020202020204" pitchFamily="34" charset="0"/>
                  <a:ea typeface="Calibri" charset="0"/>
                  <a:cs typeface="Arial" panose="020B0604020202020204" pitchFamily="34" charset="0"/>
                </a:rPr>
                <a:t>Deciding upon acceptance or rejection of the referral </a:t>
              </a:r>
            </a:p>
            <a:p>
              <a:pPr marL="1357313" lvl="1" indent="-571500">
                <a:buFont typeface="Arial" charset="0"/>
                <a:buChar char="•"/>
              </a:pPr>
              <a:r>
                <a:rPr lang="en-GB" sz="3000" b="1" dirty="0">
                  <a:latin typeface="Arial" panose="020B0604020202020204" pitchFamily="34" charset="0"/>
                  <a:ea typeface="Calibri" charset="0"/>
                  <a:cs typeface="Arial" panose="020B0604020202020204" pitchFamily="34" charset="0"/>
                </a:rPr>
                <a:t>Identifying available beds </a:t>
              </a:r>
            </a:p>
            <a:p>
              <a:endParaRPr lang="en-GB" sz="3000" b="1" dirty="0">
                <a:latin typeface="Arial" panose="020B0604020202020204" pitchFamily="34" charset="0"/>
                <a:ea typeface="Calibri" charset="0"/>
                <a:cs typeface="Arial" panose="020B0604020202020204" pitchFamily="34" charset="0"/>
              </a:endParaRPr>
            </a:p>
            <a:p>
              <a:pPr marL="571500" indent="-571500">
                <a:buFont typeface="Arial" charset="0"/>
                <a:buChar char="•"/>
              </a:pPr>
              <a:r>
                <a:rPr lang="en-GB" sz="3000" b="1" dirty="0">
                  <a:latin typeface="Arial" panose="020B0604020202020204" pitchFamily="34" charset="0"/>
                  <a:ea typeface="Calibri" charset="0"/>
                  <a:cs typeface="Arial" panose="020B0604020202020204" pitchFamily="34" charset="0"/>
                </a:rPr>
                <a:t>Another study suggested disagreements between clinicians negated four transfers, with five more released before transfers could be completed (this has lead to a new &amp; unpopular practice of gate-sectioning)</a:t>
              </a:r>
            </a:p>
            <a:p>
              <a:pPr marL="571500" indent="-571500">
                <a:buFont typeface="Arial" charset="0"/>
                <a:buChar char="•"/>
              </a:pPr>
              <a:endParaRPr lang="en-GB" sz="3000" b="1" dirty="0">
                <a:latin typeface="Arial" panose="020B0604020202020204" pitchFamily="34" charset="0"/>
                <a:ea typeface="Calibri" charset="0"/>
                <a:cs typeface="Arial" panose="020B0604020202020204" pitchFamily="34" charset="0"/>
              </a:endParaRPr>
            </a:p>
            <a:p>
              <a:pPr marL="571500" indent="-571500">
                <a:buFont typeface="Arial" charset="0"/>
                <a:buChar char="•"/>
              </a:pPr>
              <a:r>
                <a:rPr lang="en-GB" sz="3000" b="1" dirty="0">
                  <a:latin typeface="Arial" panose="020B0604020202020204" pitchFamily="34" charset="0"/>
                  <a:ea typeface="Calibri" charset="0"/>
                  <a:cs typeface="Arial" panose="020B0604020202020204" pitchFamily="34" charset="0"/>
                </a:rPr>
                <a:t>One study reported conflicts with general adult psychiatry in PICU affecting the overarching issue of increasing transfer times as levels of hospital security increase, </a:t>
              </a:r>
            </a:p>
            <a:p>
              <a:pPr marL="1357313" lvl="1" indent="-571500">
                <a:buFont typeface="Arial" charset="0"/>
                <a:buChar char="•"/>
              </a:pPr>
              <a:r>
                <a:rPr lang="en-GB" sz="3000" b="1" dirty="0">
                  <a:latin typeface="Arial" panose="020B0604020202020204" pitchFamily="34" charset="0"/>
                  <a:ea typeface="Calibri" charset="0"/>
                  <a:cs typeface="Arial" panose="020B0604020202020204" pitchFamily="34" charset="0"/>
                </a:rPr>
                <a:t>An overall shortage of secure beds </a:t>
              </a:r>
            </a:p>
            <a:p>
              <a:pPr marL="1357313" lvl="1" indent="-571500">
                <a:buFont typeface="Arial" charset="0"/>
                <a:buChar char="•"/>
              </a:pPr>
              <a:r>
                <a:rPr lang="en-GB" sz="3000" b="1" dirty="0">
                  <a:latin typeface="Arial" panose="020B0604020202020204" pitchFamily="34" charset="0"/>
                  <a:ea typeface="Calibri" charset="0"/>
                  <a:cs typeface="Arial" panose="020B0604020202020204" pitchFamily="34" charset="0"/>
                </a:rPr>
                <a:t>Disagreements as to the level of security required </a:t>
              </a:r>
            </a:p>
          </p:txBody>
        </p:sp>
      </p:grpSp>
      <p:pic>
        <p:nvPicPr>
          <p:cNvPr id="2" name="Picture 1">
            <a:extLst>
              <a:ext uri="{FF2B5EF4-FFF2-40B4-BE49-F238E27FC236}">
                <a16:creationId xmlns:a16="http://schemas.microsoft.com/office/drawing/2014/main" id="{23D93883-091A-45AE-BE24-2BD662E1FFF4}"/>
              </a:ext>
            </a:extLst>
          </p:cNvPr>
          <p:cNvPicPr>
            <a:picLocks noChangeAspect="1"/>
          </p:cNvPicPr>
          <p:nvPr/>
        </p:nvPicPr>
        <p:blipFill>
          <a:blip r:embed="rId3"/>
          <a:stretch>
            <a:fillRect/>
          </a:stretch>
        </p:blipFill>
        <p:spPr>
          <a:xfrm>
            <a:off x="304423" y="17892087"/>
            <a:ext cx="9364992" cy="72676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a:extLst>
              <a:ext uri="{FF2B5EF4-FFF2-40B4-BE49-F238E27FC236}">
                <a16:creationId xmlns:a16="http://schemas.microsoft.com/office/drawing/2014/main" id="{7466921A-7C0A-4DAB-BF7E-8EDB4EB8B42B}"/>
              </a:ext>
            </a:extLst>
          </p:cNvPr>
          <p:cNvPicPr>
            <a:picLocks noChangeAspect="1"/>
          </p:cNvPicPr>
          <p:nvPr/>
        </p:nvPicPr>
        <p:blipFill>
          <a:blip r:embed="rId4"/>
          <a:stretch>
            <a:fillRect/>
          </a:stretch>
        </p:blipFill>
        <p:spPr>
          <a:xfrm>
            <a:off x="20640194" y="25086705"/>
            <a:ext cx="9220927" cy="70065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39" name="Group 38">
            <a:extLst>
              <a:ext uri="{FF2B5EF4-FFF2-40B4-BE49-F238E27FC236}">
                <a16:creationId xmlns:a16="http://schemas.microsoft.com/office/drawing/2014/main" id="{E0D5A297-7850-4F18-9978-EBD588076706}"/>
              </a:ext>
            </a:extLst>
          </p:cNvPr>
          <p:cNvGrpSpPr/>
          <p:nvPr/>
        </p:nvGrpSpPr>
        <p:grpSpPr>
          <a:xfrm>
            <a:off x="10123714" y="7771159"/>
            <a:ext cx="10294540" cy="4732972"/>
            <a:chOff x="302146" y="23155395"/>
            <a:chExt cx="9587418" cy="10767823"/>
          </a:xfrm>
        </p:grpSpPr>
        <p:sp>
          <p:nvSpPr>
            <p:cNvPr id="40" name="Rounded Rectangle 32">
              <a:extLst>
                <a:ext uri="{FF2B5EF4-FFF2-40B4-BE49-F238E27FC236}">
                  <a16:creationId xmlns:a16="http://schemas.microsoft.com/office/drawing/2014/main" id="{E41A5ADF-BF2C-438B-91FB-3C0734DD0032}"/>
                </a:ext>
              </a:extLst>
            </p:cNvPr>
            <p:cNvSpPr/>
            <p:nvPr/>
          </p:nvSpPr>
          <p:spPr>
            <a:xfrm>
              <a:off x="331064" y="23155395"/>
              <a:ext cx="9558500" cy="10767823"/>
            </a:xfrm>
            <a:prstGeom prst="roundRect">
              <a:avLst/>
            </a:prstGeom>
            <a:noFill/>
            <a:ln w="76200">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TextBox 40">
              <a:extLst>
                <a:ext uri="{FF2B5EF4-FFF2-40B4-BE49-F238E27FC236}">
                  <a16:creationId xmlns:a16="http://schemas.microsoft.com/office/drawing/2014/main" id="{7A107617-A4AC-49E3-A5D9-FAAB32CD73BB}"/>
                </a:ext>
              </a:extLst>
            </p:cNvPr>
            <p:cNvSpPr txBox="1"/>
            <p:nvPr/>
          </p:nvSpPr>
          <p:spPr>
            <a:xfrm>
              <a:off x="2870830" y="23366382"/>
              <a:ext cx="4232913" cy="2100637"/>
            </a:xfrm>
            <a:prstGeom prst="rect">
              <a:avLst/>
            </a:prstGeom>
            <a:noFill/>
            <a:ln>
              <a:noFill/>
            </a:ln>
          </p:spPr>
          <p:txBody>
            <a:bodyPr wrap="square" rtlCol="0">
              <a:spAutoFit/>
            </a:bodyPr>
            <a:lstStyle/>
            <a:p>
              <a:pPr algn="ctr"/>
              <a:r>
                <a:rPr lang="en-GB" sz="5400" b="1" u="sng" dirty="0">
                  <a:solidFill>
                    <a:srgbClr val="0076B0"/>
                  </a:solidFill>
                  <a:latin typeface="Arial" panose="020B0604020202020204" pitchFamily="34" charset="0"/>
                  <a:cs typeface="Arial" panose="020B0604020202020204" pitchFamily="34" charset="0"/>
                </a:rPr>
                <a:t>Methods</a:t>
              </a:r>
            </a:p>
          </p:txBody>
        </p:sp>
        <p:sp>
          <p:nvSpPr>
            <p:cNvPr id="42" name="TextBox 41">
              <a:extLst>
                <a:ext uri="{FF2B5EF4-FFF2-40B4-BE49-F238E27FC236}">
                  <a16:creationId xmlns:a16="http://schemas.microsoft.com/office/drawing/2014/main" id="{9068E490-BAB1-4E1C-BE49-61BD19CA9AF4}"/>
                </a:ext>
              </a:extLst>
            </p:cNvPr>
            <p:cNvSpPr txBox="1"/>
            <p:nvPr/>
          </p:nvSpPr>
          <p:spPr>
            <a:xfrm>
              <a:off x="302146" y="25674029"/>
              <a:ext cx="9348385" cy="7653608"/>
            </a:xfrm>
            <a:prstGeom prst="rect">
              <a:avLst/>
            </a:prstGeom>
            <a:noFill/>
            <a:ln>
              <a:noFill/>
            </a:ln>
          </p:spPr>
          <p:txBody>
            <a:bodyPr wrap="square" rtlCol="0">
              <a:spAutoFit/>
            </a:bodyPr>
            <a:lstStyle/>
            <a:p>
              <a:pPr marL="355600" indent="-355600">
                <a:buFont typeface="Arial" panose="020B0604020202020204" pitchFamily="34" charset="0"/>
                <a:buChar char="•"/>
              </a:pPr>
              <a:r>
                <a:rPr lang="en-GB" sz="3000" dirty="0">
                  <a:latin typeface="Arial" panose="020B0604020202020204" pitchFamily="34" charset="0"/>
                  <a:cs typeface="Arial" panose="020B0604020202020204" pitchFamily="34" charset="0"/>
                </a:rPr>
                <a:t>To ensure all relevant papers were collected the inclusion criteria were deliberately left as broad as possible.</a:t>
              </a:r>
            </a:p>
            <a:p>
              <a:pPr marL="355600" indent="-355600">
                <a:buFont typeface="Arial" panose="020B0604020202020204" pitchFamily="34" charset="0"/>
                <a:buChar char="•"/>
              </a:pPr>
              <a:endParaRPr lang="en-GB" sz="3000" dirty="0">
                <a:latin typeface="Arial" panose="020B0604020202020204" pitchFamily="34" charset="0"/>
                <a:cs typeface="Arial" panose="020B0604020202020204" pitchFamily="34" charset="0"/>
              </a:endParaRPr>
            </a:p>
            <a:p>
              <a:pPr marL="355600" indent="-355600">
                <a:buFont typeface="Arial" panose="020B0604020202020204" pitchFamily="34" charset="0"/>
                <a:buChar char="•"/>
              </a:pPr>
              <a:r>
                <a:rPr lang="en-GB" sz="3000" dirty="0">
                  <a:latin typeface="Arial" panose="020B0604020202020204" pitchFamily="34" charset="0"/>
                  <a:cs typeface="Arial" panose="020B0604020202020204" pitchFamily="34" charset="0"/>
                </a:rPr>
                <a:t>The only exclusion criteria used were studies on populations of people aged under 18 years and articles not in English. </a:t>
              </a:r>
            </a:p>
            <a:p>
              <a:pPr marL="355600" indent="-355600">
                <a:buFont typeface="Arial" panose="020B0604020202020204" pitchFamily="34" charset="0"/>
                <a:buChar char="•"/>
              </a:pPr>
              <a:endParaRPr lang="en-GB" sz="3000" dirty="0">
                <a:latin typeface="Arial" panose="020B0604020202020204" pitchFamily="34" charset="0"/>
                <a:cs typeface="Arial" panose="020B0604020202020204" pitchFamily="34" charset="0"/>
              </a:endParaRPr>
            </a:p>
          </p:txBody>
        </p:sp>
      </p:grpSp>
      <p:grpSp>
        <p:nvGrpSpPr>
          <p:cNvPr id="43" name="Group 42">
            <a:extLst>
              <a:ext uri="{FF2B5EF4-FFF2-40B4-BE49-F238E27FC236}">
                <a16:creationId xmlns:a16="http://schemas.microsoft.com/office/drawing/2014/main" id="{0A4A6ED2-95BB-4F25-978B-15B0A47282A5}"/>
              </a:ext>
            </a:extLst>
          </p:cNvPr>
          <p:cNvGrpSpPr/>
          <p:nvPr/>
        </p:nvGrpSpPr>
        <p:grpSpPr>
          <a:xfrm>
            <a:off x="-1181542" y="38255097"/>
            <a:ext cx="10623333" cy="4258740"/>
            <a:chOff x="-536542" y="29667724"/>
            <a:chExt cx="10937563" cy="10406320"/>
          </a:xfrm>
        </p:grpSpPr>
        <p:sp>
          <p:nvSpPr>
            <p:cNvPr id="44" name="Rounded Rectangle 32">
              <a:extLst>
                <a:ext uri="{FF2B5EF4-FFF2-40B4-BE49-F238E27FC236}">
                  <a16:creationId xmlns:a16="http://schemas.microsoft.com/office/drawing/2014/main" id="{03B85EF8-FAF2-4C29-9141-BC48DB999ED6}"/>
                </a:ext>
              </a:extLst>
            </p:cNvPr>
            <p:cNvSpPr/>
            <p:nvPr/>
          </p:nvSpPr>
          <p:spPr>
            <a:xfrm>
              <a:off x="842521" y="29667724"/>
              <a:ext cx="9558500" cy="10406320"/>
            </a:xfrm>
            <a:prstGeom prst="roundRect">
              <a:avLst/>
            </a:prstGeom>
            <a:noFill/>
            <a:ln w="76200">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TextBox 44">
              <a:extLst>
                <a:ext uri="{FF2B5EF4-FFF2-40B4-BE49-F238E27FC236}">
                  <a16:creationId xmlns:a16="http://schemas.microsoft.com/office/drawing/2014/main" id="{E24136E7-65A7-4EA0-9CDB-21B685D6DF43}"/>
                </a:ext>
              </a:extLst>
            </p:cNvPr>
            <p:cNvSpPr txBox="1"/>
            <p:nvPr/>
          </p:nvSpPr>
          <p:spPr>
            <a:xfrm>
              <a:off x="-536542" y="29893205"/>
              <a:ext cx="7525740" cy="2256176"/>
            </a:xfrm>
            <a:prstGeom prst="rect">
              <a:avLst/>
            </a:prstGeom>
            <a:noFill/>
            <a:ln>
              <a:noFill/>
            </a:ln>
          </p:spPr>
          <p:txBody>
            <a:bodyPr wrap="square" rtlCol="0">
              <a:spAutoFit/>
            </a:bodyPr>
            <a:lstStyle/>
            <a:p>
              <a:pPr algn="ctr"/>
              <a:r>
                <a:rPr lang="en-GB" sz="5400" b="1" u="sng" dirty="0">
                  <a:solidFill>
                    <a:srgbClr val="0076B0"/>
                  </a:solidFill>
                  <a:latin typeface="Arial" panose="020B0604020202020204" pitchFamily="34" charset="0"/>
                  <a:cs typeface="Arial" panose="020B0604020202020204" pitchFamily="34" charset="0"/>
                </a:rPr>
                <a:t>QR code</a:t>
              </a:r>
            </a:p>
          </p:txBody>
        </p:sp>
        <p:sp>
          <p:nvSpPr>
            <p:cNvPr id="46" name="TextBox 45">
              <a:extLst>
                <a:ext uri="{FF2B5EF4-FFF2-40B4-BE49-F238E27FC236}">
                  <a16:creationId xmlns:a16="http://schemas.microsoft.com/office/drawing/2014/main" id="{0EF77375-6C94-4D1A-9B52-59AC74348C70}"/>
                </a:ext>
              </a:extLst>
            </p:cNvPr>
            <p:cNvSpPr txBox="1"/>
            <p:nvPr/>
          </p:nvSpPr>
          <p:spPr>
            <a:xfrm>
              <a:off x="928222" y="31669676"/>
              <a:ext cx="4211222" cy="4737967"/>
            </a:xfrm>
            <a:prstGeom prst="rect">
              <a:avLst/>
            </a:prstGeom>
            <a:noFill/>
            <a:ln>
              <a:noFill/>
            </a:ln>
          </p:spPr>
          <p:txBody>
            <a:bodyPr wrap="square" rtlCol="0">
              <a:spAutoFit/>
            </a:bodyPr>
            <a:lstStyle/>
            <a:p>
              <a:pPr marL="355600" indent="-355600">
                <a:buFont typeface="Arial" panose="020B0604020202020204" pitchFamily="34" charset="0"/>
                <a:buChar char="•"/>
              </a:pPr>
              <a:endParaRPr lang="en-GB" sz="3000" dirty="0">
                <a:latin typeface="Arial" panose="020B0604020202020204" pitchFamily="34" charset="0"/>
                <a:cs typeface="Arial" panose="020B0604020202020204" pitchFamily="34" charset="0"/>
              </a:endParaRPr>
            </a:p>
            <a:p>
              <a:pPr marL="355600" indent="-355600">
                <a:buFont typeface="Arial" panose="020B0604020202020204" pitchFamily="34" charset="0"/>
                <a:buChar char="•"/>
              </a:pPr>
              <a:r>
                <a:rPr lang="en-GB" sz="3000" dirty="0">
                  <a:latin typeface="Arial" panose="020B0604020202020204" pitchFamily="34" charset="0"/>
                  <a:cs typeface="Arial" panose="020B0604020202020204" pitchFamily="34" charset="0"/>
                </a:rPr>
                <a:t>For further information, pictures &amp; references</a:t>
              </a:r>
            </a:p>
          </p:txBody>
        </p:sp>
      </p:grpSp>
      <p:pic>
        <p:nvPicPr>
          <p:cNvPr id="7" name="Picture 6" descr="A picture containing text&#10;&#10;Description automatically generated">
            <a:extLst>
              <a:ext uri="{FF2B5EF4-FFF2-40B4-BE49-F238E27FC236}">
                <a16:creationId xmlns:a16="http://schemas.microsoft.com/office/drawing/2014/main" id="{3FD6096F-BB57-43FD-A44E-C5AFF0187ADF}"/>
              </a:ext>
            </a:extLst>
          </p:cNvPr>
          <p:cNvPicPr>
            <a:picLocks noChangeAspect="1"/>
          </p:cNvPicPr>
          <p:nvPr/>
        </p:nvPicPr>
        <p:blipFill rotWithShape="1">
          <a:blip r:embed="rId5">
            <a:extLst>
              <a:ext uri="{28A0092B-C50C-407E-A947-70E740481C1C}">
                <a14:useLocalDpi xmlns:a14="http://schemas.microsoft.com/office/drawing/2010/main" val="0"/>
              </a:ext>
            </a:extLst>
          </a:blip>
          <a:srcRect r="3726"/>
          <a:stretch/>
        </p:blipFill>
        <p:spPr>
          <a:xfrm>
            <a:off x="9587539" y="39749980"/>
            <a:ext cx="20573374" cy="3339000"/>
          </a:xfrm>
          <a:prstGeom prst="rect">
            <a:avLst/>
          </a:prstGeom>
        </p:spPr>
      </p:pic>
      <p:pic>
        <p:nvPicPr>
          <p:cNvPr id="5" name="Picture 4">
            <a:extLst>
              <a:ext uri="{FF2B5EF4-FFF2-40B4-BE49-F238E27FC236}">
                <a16:creationId xmlns:a16="http://schemas.microsoft.com/office/drawing/2014/main" id="{8D339C4D-FBFA-47FE-BE09-B99D54A6B47A}"/>
              </a:ext>
            </a:extLst>
          </p:cNvPr>
          <p:cNvPicPr>
            <a:picLocks noChangeAspect="1"/>
          </p:cNvPicPr>
          <p:nvPr/>
        </p:nvPicPr>
        <p:blipFill rotWithShape="1">
          <a:blip r:embed="rId6"/>
          <a:srcRect l="3485" t="4260" r="4707" b="5486"/>
          <a:stretch/>
        </p:blipFill>
        <p:spPr>
          <a:xfrm>
            <a:off x="4422925" y="38285233"/>
            <a:ext cx="4201592" cy="4130501"/>
          </a:xfrm>
          <a:prstGeom prst="rect">
            <a:avLst/>
          </a:prstGeom>
        </p:spPr>
      </p:pic>
    </p:spTree>
    <p:extLst>
      <p:ext uri="{BB962C8B-B14F-4D97-AF65-F5344CB8AC3E}">
        <p14:creationId xmlns:p14="http://schemas.microsoft.com/office/powerpoint/2010/main" val="13308582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9562</TotalTime>
  <Words>1054</Words>
  <Application>Microsoft Office PowerPoint</Application>
  <PresentationFormat>Custom</PresentationFormat>
  <Paragraphs>80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University of Nottingham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Hutchinson John</dc:creator>
  <cp:lastModifiedBy>Lou Rudkin</cp:lastModifiedBy>
  <cp:revision>123</cp:revision>
  <dcterms:created xsi:type="dcterms:W3CDTF">2016-08-03T09:28:55Z</dcterms:created>
  <dcterms:modified xsi:type="dcterms:W3CDTF">2022-11-23T14:20:32Z</dcterms:modified>
</cp:coreProperties>
</file>